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Default Extension="svg" ContentType="image/svg+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0" r:id="rId1"/>
  </p:sldMasterIdLst>
  <p:notesMasterIdLst>
    <p:notesMasterId r:id="rId41"/>
  </p:notesMasterIdLst>
  <p:handoutMasterIdLst>
    <p:handoutMasterId r:id="rId42"/>
  </p:handoutMasterIdLst>
  <p:sldIdLst>
    <p:sldId id="261" r:id="rId2"/>
    <p:sldId id="263" r:id="rId3"/>
    <p:sldId id="278" r:id="rId4"/>
    <p:sldId id="268" r:id="rId5"/>
    <p:sldId id="285" r:id="rId6"/>
    <p:sldId id="291" r:id="rId7"/>
    <p:sldId id="262" r:id="rId8"/>
    <p:sldId id="257" r:id="rId9"/>
    <p:sldId id="295" r:id="rId10"/>
    <p:sldId id="294" r:id="rId11"/>
    <p:sldId id="280" r:id="rId12"/>
    <p:sldId id="296" r:id="rId13"/>
    <p:sldId id="297" r:id="rId14"/>
    <p:sldId id="273" r:id="rId15"/>
    <p:sldId id="281" r:id="rId16"/>
    <p:sldId id="277" r:id="rId17"/>
    <p:sldId id="282" r:id="rId18"/>
    <p:sldId id="260" r:id="rId19"/>
    <p:sldId id="258" r:id="rId20"/>
    <p:sldId id="259" r:id="rId21"/>
    <p:sldId id="279" r:id="rId22"/>
    <p:sldId id="269" r:id="rId23"/>
    <p:sldId id="287" r:id="rId24"/>
    <p:sldId id="266" r:id="rId25"/>
    <p:sldId id="267" r:id="rId26"/>
    <p:sldId id="276" r:id="rId27"/>
    <p:sldId id="288" r:id="rId28"/>
    <p:sldId id="274" r:id="rId29"/>
    <p:sldId id="290" r:id="rId30"/>
    <p:sldId id="265" r:id="rId31"/>
    <p:sldId id="270" r:id="rId32"/>
    <p:sldId id="275" r:id="rId33"/>
    <p:sldId id="289" r:id="rId34"/>
    <p:sldId id="284" r:id="rId35"/>
    <p:sldId id="286" r:id="rId36"/>
    <p:sldId id="283" r:id="rId37"/>
    <p:sldId id="298" r:id="rId38"/>
    <p:sldId id="299" r:id="rId39"/>
    <p:sldId id="293" r:id="rId4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42" autoAdjust="0"/>
    <p:restoredTop sz="94665" autoAdjust="0"/>
  </p:normalViewPr>
  <p:slideViewPr>
    <p:cSldViewPr showGuides="1">
      <p:cViewPr varScale="1">
        <p:scale>
          <a:sx n="121" d="100"/>
          <a:sy n="121" d="100"/>
        </p:scale>
        <p:origin x="-1064" y="-88"/>
      </p:cViewPr>
      <p:guideLst>
        <p:guide orient="horz" pos="2160"/>
        <p:guide pos="2880"/>
      </p:guideLst>
    </p:cSldViewPr>
  </p:slideViewPr>
  <p:outlineViewPr>
    <p:cViewPr>
      <p:scale>
        <a:sx n="33" d="100"/>
        <a:sy n="33" d="100"/>
      </p:scale>
      <p:origin x="0" y="-1632"/>
    </p:cViewPr>
  </p:outlineViewPr>
  <p:notesTextViewPr>
    <p:cViewPr>
      <p:scale>
        <a:sx n="3" d="2"/>
        <a:sy n="3" d="2"/>
      </p:scale>
      <p:origin x="0" y="0"/>
    </p:cViewPr>
  </p:notesTextViewPr>
  <p:sorterViewPr>
    <p:cViewPr>
      <p:scale>
        <a:sx n="64" d="100"/>
        <a:sy n="64" d="100"/>
      </p:scale>
      <p:origin x="0" y="0"/>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5FE7D3E-8F8B-49E5-A0DF-CABE164C9B6D}" type="datetimeFigureOut">
              <a:rPr lang="en-US" smtClean="0"/>
              <a:pPr/>
              <a:t>6/10/21</a:t>
            </a:fld>
            <a:endParaRPr lang="en-US" dirty="0"/>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r>
              <a:rPr lang="en-US" dirty="0"/>
              <a:t>Elk Run Phase  IV</a:t>
            </a:r>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66D5C2FD-BB7A-4221-BDE0-00932B6AC0BD}"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99160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F28D57F7-13D4-4A38-9A45-C4888C77519B}" type="datetimeFigureOut">
              <a:rPr lang="en-US" smtClean="0"/>
              <a:pPr/>
              <a:t>6/10/21</a:t>
            </a:fld>
            <a:endParaRPr lang="en-US" dirty="0"/>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r>
              <a:rPr lang="en-US" dirty="0"/>
              <a:t>Elk Run Phase  IV</a:t>
            </a:r>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A477BF04-3CF9-4FE9-86EA-9E9A11C50471}"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420432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dirty="0"/>
              <a:t>Elk Run Phase  IV</a:t>
            </a:r>
          </a:p>
        </p:txBody>
      </p:sp>
      <p:sp>
        <p:nvSpPr>
          <p:cNvPr id="5" name="Slide Number Placeholder 4"/>
          <p:cNvSpPr>
            <a:spLocks noGrp="1"/>
          </p:cNvSpPr>
          <p:nvPr>
            <p:ph type="sldNum" sz="quarter" idx="5"/>
          </p:nvPr>
        </p:nvSpPr>
        <p:spPr/>
        <p:txBody>
          <a:bodyPr/>
          <a:lstStyle/>
          <a:p>
            <a:fld id="{A477BF04-3CF9-4FE9-86EA-9E9A11C50471}"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878815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77BF04-3CF9-4FE9-86EA-9E9A11C50471}" type="slidenum">
              <a:rPr lang="en-US" smtClean="0"/>
              <a:pPr/>
              <a:t>6</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893861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218A43-2F69-4AE5-8F51-29BADD209769}"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226008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77BF04-3CF9-4FE9-86EA-9E9A11C50471}" type="slidenum">
              <a:rPr lang="en-US" smtClean="0"/>
              <a:pPr/>
              <a:t>31</a:t>
            </a:fld>
            <a:endParaRPr lang="en-US" dirty="0"/>
          </a:p>
        </p:txBody>
      </p:sp>
      <p:sp>
        <p:nvSpPr>
          <p:cNvPr id="5" name="Footer Placeholder 4"/>
          <p:cNvSpPr>
            <a:spLocks noGrp="1"/>
          </p:cNvSpPr>
          <p:nvPr>
            <p:ph type="ftr" sz="quarter" idx="10"/>
          </p:nvPr>
        </p:nvSpPr>
        <p:spPr/>
        <p:txBody>
          <a:bodyPr/>
          <a:lstStyle/>
          <a:p>
            <a:r>
              <a:rPr lang="en-US" dirty="0"/>
              <a:t>Elk Run Phase  IV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6221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Date Placeholder 6"/>
          <p:cNvSpPr>
            <a:spLocks noGrp="1"/>
          </p:cNvSpPr>
          <p:nvPr>
            <p:ph type="dt" sz="half" idx="10"/>
          </p:nvPr>
        </p:nvSpPr>
        <p:spPr/>
        <p:txBody>
          <a:bodyPr/>
          <a:lstStyle/>
          <a:p>
            <a:fld id="{CF6C7BDE-2F8B-4A21-B043-090DB9E574EE}" type="datetime1">
              <a:rPr lang="en-US" smtClean="0"/>
              <a:pPr/>
              <a:t>6/10/21</a:t>
            </a:fld>
            <a:endParaRPr lang="en-US" dirty="0"/>
          </a:p>
        </p:txBody>
      </p:sp>
      <p:sp>
        <p:nvSpPr>
          <p:cNvPr id="20" name="Footer Placeholder 19"/>
          <p:cNvSpPr>
            <a:spLocks noGrp="1"/>
          </p:cNvSpPr>
          <p:nvPr>
            <p:ph type="ftr" sz="quarter" idx="11"/>
          </p:nvPr>
        </p:nvSpPr>
        <p:spPr/>
        <p:txBody>
          <a:bodyPr/>
          <a:lstStyle/>
          <a:p>
            <a:r>
              <a:rPr lang="en-US" dirty="0"/>
              <a:t>Elk Run Phase IV</a:t>
            </a:r>
          </a:p>
        </p:txBody>
      </p:sp>
      <p:sp>
        <p:nvSpPr>
          <p:cNvPr id="10" name="Slide Number Placeholder 9"/>
          <p:cNvSpPr>
            <a:spLocks noGrp="1"/>
          </p:cNvSpPr>
          <p:nvPr>
            <p:ph type="sldNum" sz="quarter" idx="12"/>
          </p:nvPr>
        </p:nvSpPr>
        <p:spPr/>
        <p:txBody>
          <a:bodyPr/>
          <a:lstStyle/>
          <a:p>
            <a:fld id="{32C128C7-FF4B-451C-A0A7-A8D368CCB24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6C2C9C-63F8-4628-9A2F-28B40D164C37}" type="datetime1">
              <a:rPr lang="en-US" smtClean="0"/>
              <a:pPr/>
              <a:t>6/10/21</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3A0A78-3C7B-42F7-8613-7E7D8CBC63B3}" type="datetime1">
              <a:rPr lang="en-US" smtClean="0"/>
              <a:pPr/>
              <a:t>6/10/21</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E71191-7A59-4200-80DF-80B32D1DB976}" type="datetime1">
              <a:rPr lang="en-US" smtClean="0"/>
              <a:pPr/>
              <a:t>6/10/21</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BA89E0C-FFDD-45D4-BD5C-C9652D2EC85E}" type="datetime1">
              <a:rPr lang="en-US" smtClean="0"/>
              <a:pPr/>
              <a:t>6/10/21</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8DCBB5-BFDC-4187-8D91-86201734B40D}" type="datetime1">
              <a:rPr lang="en-US" smtClean="0"/>
              <a:pPr/>
              <a:t>6/10/21</a:t>
            </a:fld>
            <a:endParaRPr lang="en-US" dirty="0"/>
          </a:p>
        </p:txBody>
      </p:sp>
      <p:sp>
        <p:nvSpPr>
          <p:cNvPr id="6" name="Footer Placeholder 5"/>
          <p:cNvSpPr>
            <a:spLocks noGrp="1"/>
          </p:cNvSpPr>
          <p:nvPr>
            <p:ph type="ftr" sz="quarter" idx="11"/>
          </p:nvPr>
        </p:nvSpPr>
        <p:spPr/>
        <p:txBody>
          <a:bodyPr/>
          <a:lstStyle/>
          <a:p>
            <a:r>
              <a:rPr lang="en-US" dirty="0"/>
              <a:t>Elk Run Phase IV</a:t>
            </a:r>
          </a:p>
        </p:txBody>
      </p:sp>
      <p:sp>
        <p:nvSpPr>
          <p:cNvPr id="7" name="Slide Number Placeholder 6"/>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A4299D5-7D7E-41E6-8F7F-D12104AA4CBE}" type="datetime1">
              <a:rPr lang="en-US" smtClean="0"/>
              <a:pPr/>
              <a:t>6/10/21</a:t>
            </a:fld>
            <a:endParaRPr lang="en-US" dirty="0"/>
          </a:p>
        </p:txBody>
      </p:sp>
      <p:sp>
        <p:nvSpPr>
          <p:cNvPr id="8" name="Footer Placeholder 7"/>
          <p:cNvSpPr>
            <a:spLocks noGrp="1"/>
          </p:cNvSpPr>
          <p:nvPr>
            <p:ph type="ftr" sz="quarter" idx="11"/>
          </p:nvPr>
        </p:nvSpPr>
        <p:spPr/>
        <p:txBody>
          <a:bodyPr/>
          <a:lstStyle/>
          <a:p>
            <a:r>
              <a:rPr lang="en-US" dirty="0"/>
              <a:t>Elk Run Phase IV</a:t>
            </a:r>
          </a:p>
        </p:txBody>
      </p:sp>
      <p:sp>
        <p:nvSpPr>
          <p:cNvPr id="9" name="Slide Number Placeholder 8"/>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EA8EFDE2-5729-460F-864D-E85D7456A255}" type="datetime1">
              <a:rPr lang="en-US" smtClean="0"/>
              <a:pPr/>
              <a:t>6/10/21</a:t>
            </a:fld>
            <a:endParaRPr lang="en-US" dirty="0"/>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DA5A84F6-AC73-4591-8F7B-A6C6CCA59A7F}" type="datetime1">
              <a:rPr lang="en-US" smtClean="0"/>
              <a:pPr/>
              <a:t>6/10/21</a:t>
            </a:fld>
            <a:endParaRPr lang="en-US" dirty="0"/>
          </a:p>
        </p:txBody>
      </p:sp>
      <p:sp>
        <p:nvSpPr>
          <p:cNvPr id="3" name="Footer Placeholder 2"/>
          <p:cNvSpPr>
            <a:spLocks noGrp="1"/>
          </p:cNvSpPr>
          <p:nvPr>
            <p:ph type="ftr" sz="quarter" idx="11"/>
          </p:nvPr>
        </p:nvSpPr>
        <p:spPr/>
        <p:txBody>
          <a:bodyPr/>
          <a:lstStyle/>
          <a:p>
            <a:r>
              <a:rPr lang="en-US" dirty="0"/>
              <a:t>Elk Run Phase IV</a:t>
            </a:r>
          </a:p>
        </p:txBody>
      </p:sp>
      <p:sp>
        <p:nvSpPr>
          <p:cNvPr id="4" name="Slide Number Placeholder 3"/>
          <p:cNvSpPr>
            <a:spLocks noGrp="1"/>
          </p:cNvSpPr>
          <p:nvPr>
            <p:ph type="sldNum" sz="quarter" idx="12"/>
          </p:nvPr>
        </p:nvSpPr>
        <p:spPr/>
        <p:txBody>
          <a:bodyPr/>
          <a:lstStyle/>
          <a:p>
            <a:fld id="{32C128C7-FF4B-451C-A0A7-A8D368CCB24F}"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85C313B-7768-42E9-AD4B-CE895B415666}" type="datetime1">
              <a:rPr lang="en-US" smtClean="0"/>
              <a:pPr/>
              <a:t>6/10/21</a:t>
            </a:fld>
            <a:endParaRPr lang="en-US" dirty="0"/>
          </a:p>
        </p:txBody>
      </p:sp>
      <p:sp>
        <p:nvSpPr>
          <p:cNvPr id="6" name="Footer Placeholder 5"/>
          <p:cNvSpPr>
            <a:spLocks noGrp="1"/>
          </p:cNvSpPr>
          <p:nvPr>
            <p:ph type="ftr" sz="quarter" idx="11"/>
          </p:nvPr>
        </p:nvSpPr>
        <p:spPr/>
        <p:txBody>
          <a:bodyPr/>
          <a:lstStyle/>
          <a:p>
            <a:r>
              <a:rPr lang="en-US" dirty="0"/>
              <a:t>Elk Run Phase IV</a:t>
            </a:r>
          </a:p>
        </p:txBody>
      </p:sp>
      <p:sp>
        <p:nvSpPr>
          <p:cNvPr id="7" name="Slide Number Placeholder 6"/>
          <p:cNvSpPr>
            <a:spLocks noGrp="1"/>
          </p:cNvSpPr>
          <p:nvPr>
            <p:ph type="sldNum" sz="quarter" idx="12"/>
          </p:nvPr>
        </p:nvSpPr>
        <p:spPr/>
        <p:txBody>
          <a:bodyPr/>
          <a:lstStyle/>
          <a:p>
            <a:fld id="{32C128C7-FF4B-451C-A0A7-A8D368CCB2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a:t>Click to edit Master title style</a:t>
            </a:r>
          </a:p>
        </p:txBody>
      </p:sp>
      <p:sp>
        <p:nvSpPr>
          <p:cNvPr id="5" name="Date Placeholder 4"/>
          <p:cNvSpPr>
            <a:spLocks noGrp="1"/>
          </p:cNvSpPr>
          <p:nvPr>
            <p:ph type="dt" sz="half" idx="10"/>
          </p:nvPr>
        </p:nvSpPr>
        <p:spPr/>
        <p:txBody>
          <a:bodyPr/>
          <a:lstStyle/>
          <a:p>
            <a:fld id="{20B1BD08-6621-4977-9323-52DC94298D91}" type="datetime1">
              <a:rPr lang="en-US" smtClean="0"/>
              <a:pPr/>
              <a:t>6/10/21</a:t>
            </a:fld>
            <a:endParaRPr lang="en-US" dirty="0"/>
          </a:p>
        </p:txBody>
      </p:sp>
      <p:sp>
        <p:nvSpPr>
          <p:cNvPr id="6" name="Footer Placeholder 5"/>
          <p:cNvSpPr>
            <a:spLocks noGrp="1"/>
          </p:cNvSpPr>
          <p:nvPr>
            <p:ph type="ftr" sz="quarter" idx="11"/>
          </p:nvPr>
        </p:nvSpPr>
        <p:spPr/>
        <p:txBody>
          <a:bodyPr/>
          <a:lstStyle/>
          <a:p>
            <a:r>
              <a:rPr lang="en-US" dirty="0"/>
              <a:t>Elk Run Phase IV</a:t>
            </a:r>
          </a:p>
        </p:txBody>
      </p:sp>
      <p:sp>
        <p:nvSpPr>
          <p:cNvPr id="7" name="Slide Number Placeholder 6"/>
          <p:cNvSpPr>
            <a:spLocks noGrp="1"/>
          </p:cNvSpPr>
          <p:nvPr>
            <p:ph type="sldNum" sz="quarter" idx="12"/>
          </p:nvPr>
        </p:nvSpPr>
        <p:spPr/>
        <p:txBody>
          <a:bodyPr/>
          <a:lstStyle/>
          <a:p>
            <a:fld id="{32C128C7-FF4B-451C-A0A7-A8D368CCB24F}"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C40B8C20-B4DC-4B79-9ACF-04E09CEF4FA9}" type="datetime1">
              <a:rPr lang="en-US" smtClean="0"/>
              <a:pPr/>
              <a:t>6/10/21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r>
              <a:rPr lang="en-US" dirty="0"/>
              <a:t>Elk Run Phase IV</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32C128C7-FF4B-451C-A0A7-A8D368CCB24F}"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svg"/><Relationship Id="rId4" Type="http://schemas.openxmlformats.org/officeDocument/2006/relationships/image" Target="../media/image8.png"/><Relationship Id="rId5" Type="http://schemas.openxmlformats.org/officeDocument/2006/relationships/image" Target="../media/image13.sv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7.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sv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FCD0C68-D4A1-4965-874E-27DC65CE2DB9}"/>
              </a:ext>
            </a:extLst>
          </p:cNvPr>
          <p:cNvSpPr>
            <a:spLocks noGrp="1"/>
          </p:cNvSpPr>
          <p:nvPr>
            <p:ph type="title"/>
          </p:nvPr>
        </p:nvSpPr>
        <p:spPr>
          <a:xfrm>
            <a:off x="1203960" y="838200"/>
            <a:ext cx="7498080" cy="1143000"/>
          </a:xfrm>
        </p:spPr>
        <p:txBody>
          <a:bodyPr>
            <a:normAutofit fontScale="90000"/>
          </a:bodyPr>
          <a:lstStyle/>
          <a:p>
            <a:pPr algn="ctr"/>
            <a:r>
              <a:rPr lang="en-US" dirty="0"/>
              <a:t>Elk Run Phase IV</a:t>
            </a:r>
            <a:br>
              <a:rPr lang="en-US" dirty="0"/>
            </a:br>
            <a:r>
              <a:rPr lang="en-US" dirty="0"/>
              <a:t>HomeOwners Association	</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E767AA6-F13F-4BDE-A2A5-E673D680AC49}"/>
              </a:ext>
            </a:extLst>
          </p:cNvPr>
          <p:cNvSpPr>
            <a:spLocks noGrp="1"/>
          </p:cNvSpPr>
          <p:nvPr>
            <p:ph idx="1"/>
          </p:nvPr>
        </p:nvSpPr>
        <p:spPr>
          <a:xfrm>
            <a:off x="2057400" y="2362200"/>
            <a:ext cx="5269992" cy="1828800"/>
          </a:xfrm>
        </p:spPr>
        <p:txBody>
          <a:bodyPr>
            <a:normAutofit/>
          </a:bodyPr>
          <a:lstStyle/>
          <a:p>
            <a:pPr algn="ctr"/>
            <a:r>
              <a:rPr lang="en-US" dirty="0"/>
              <a:t>Annual Members Meeting</a:t>
            </a:r>
          </a:p>
          <a:p>
            <a:pPr algn="ctr"/>
            <a:r>
              <a:rPr lang="en-US" dirty="0"/>
              <a:t>June 7, 2021</a:t>
            </a:r>
          </a:p>
          <a:p>
            <a:pPr algn="ctr"/>
            <a:r>
              <a:rPr lang="en-US" dirty="0"/>
              <a:t>6:00 PM</a:t>
            </a:r>
          </a:p>
          <a:p>
            <a:pPr marL="82296" indent="0" algn="ctr">
              <a:buNone/>
            </a:pPr>
            <a:endParaRPr lang="en-US" dirty="0"/>
          </a:p>
          <a:p>
            <a:pPr marL="82296" indent="0" algn="ctr">
              <a:buNone/>
            </a:pPr>
            <a:endParaRPr lang="en-US" dirty="0"/>
          </a:p>
        </p:txBody>
      </p:sp>
      <p:sp>
        <p:nvSpPr>
          <p:cNvPr id="4" name="TextBox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649256A-C3C6-40F2-8C16-86C59A5B5623}"/>
              </a:ext>
            </a:extLst>
          </p:cNvPr>
          <p:cNvSpPr txBox="1"/>
          <p:nvPr/>
        </p:nvSpPr>
        <p:spPr>
          <a:xfrm>
            <a:off x="1905000" y="4267200"/>
            <a:ext cx="6096000" cy="523220"/>
          </a:xfrm>
          <a:prstGeom prst="rect">
            <a:avLst/>
          </a:prstGeom>
          <a:noFill/>
        </p:spPr>
        <p:txBody>
          <a:bodyPr wrap="square" rtlCol="0">
            <a:spAutoFit/>
          </a:bodyPr>
          <a:lstStyle/>
          <a:p>
            <a:r>
              <a:rPr lang="en-US" sz="2800" dirty="0"/>
              <a:t>2021 Plan, Budget, Projections, and Focus</a:t>
            </a:r>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3866776"/>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dirty="0"/>
              <a:t>HOA Board Member Drive</a:t>
            </a:r>
          </a:p>
        </p:txBody>
      </p:sp>
      <p:sp>
        <p:nvSpPr>
          <p:cNvPr id="3" name="Content Placeholder 2"/>
          <p:cNvSpPr>
            <a:spLocks noGrp="1"/>
          </p:cNvSpPr>
          <p:nvPr>
            <p:ph idx="1"/>
          </p:nvPr>
        </p:nvSpPr>
        <p:spPr>
          <a:xfrm>
            <a:off x="1219200" y="1143000"/>
            <a:ext cx="7714488" cy="5105400"/>
          </a:xfrm>
        </p:spPr>
        <p:txBody>
          <a:bodyPr>
            <a:normAutofit lnSpcReduction="10000"/>
          </a:bodyPr>
          <a:lstStyle/>
          <a:p>
            <a:r>
              <a:rPr lang="en-US" sz="2400" dirty="0"/>
              <a:t>Solicitation:</a:t>
            </a:r>
          </a:p>
          <a:p>
            <a:pPr lvl="1"/>
            <a:r>
              <a:rPr lang="en-US" sz="2000" dirty="0"/>
              <a:t>Your Elk Run Phase IV Board is now accepting applications for new board members to be seated on or before January 2022. </a:t>
            </a:r>
          </a:p>
          <a:p>
            <a:pPr lvl="1"/>
            <a:r>
              <a:rPr lang="en-US" sz="2000" dirty="0"/>
              <a:t>The Board feels that by doing this it would facilitate for a smooth transition as Board openings become available.</a:t>
            </a:r>
          </a:p>
          <a:p>
            <a:pPr lvl="1"/>
            <a:r>
              <a:rPr lang="en-US" sz="2000" dirty="0"/>
              <a:t>It is the Board’s position that board member positions are not intended to be “life long” career positions, but rather should be available to all HOA residents, on a periodic basis.</a:t>
            </a:r>
          </a:p>
          <a:p>
            <a:pPr marL="402336" lvl="1" indent="0">
              <a:buNone/>
            </a:pPr>
            <a:endParaRPr lang="en-US" sz="2000" dirty="0"/>
          </a:p>
          <a:p>
            <a:r>
              <a:rPr lang="en-US" sz="2400" dirty="0"/>
              <a:t>Board Member Term Limits Policy.</a:t>
            </a:r>
          </a:p>
          <a:p>
            <a:pPr lvl="1"/>
            <a:r>
              <a:rPr lang="en-US" sz="2000" dirty="0"/>
              <a:t>The Board will be offering a Term Limits policy soon.</a:t>
            </a:r>
          </a:p>
          <a:p>
            <a:pPr lvl="1"/>
            <a:r>
              <a:rPr lang="en-US" sz="2000" dirty="0"/>
              <a:t>The CC&amp;Rs does not limit the period of time Board members serve.  However, in order to maintain a representative Board of the HOA membership it is important to give all HOA members the opportunity to serve on the HOA Board.</a:t>
            </a:r>
          </a:p>
          <a:p>
            <a:pPr lvl="1"/>
            <a:endParaRPr lang="en-US" sz="2000" dirty="0"/>
          </a:p>
        </p:txBody>
      </p:sp>
      <p:sp>
        <p:nvSpPr>
          <p:cNvPr id="4" name="Slide Number Placeholder 3"/>
          <p:cNvSpPr>
            <a:spLocks noGrp="1"/>
          </p:cNvSpPr>
          <p:nvPr>
            <p:ph type="sldNum" sz="quarter" idx="12"/>
          </p:nvPr>
        </p:nvSpPr>
        <p:spPr/>
        <p:txBody>
          <a:bodyPr/>
          <a:lstStyle/>
          <a:p>
            <a:fld id="{32C128C7-FF4B-451C-A0A7-A8D368CCB24F}"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804878"/>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B6920D1-88C4-498B-BA7F-FF1C666E790C}"/>
              </a:ext>
            </a:extLst>
          </p:cNvPr>
          <p:cNvSpPr>
            <a:spLocks noGrp="1"/>
          </p:cNvSpPr>
          <p:nvPr>
            <p:ph type="ctrTitle"/>
          </p:nvPr>
        </p:nvSpPr>
        <p:spPr>
          <a:xfrm>
            <a:off x="1524000" y="2286000"/>
            <a:ext cx="7406640" cy="1472184"/>
          </a:xfrm>
        </p:spPr>
        <p:txBody>
          <a:bodyPr/>
          <a:lstStyle/>
          <a:p>
            <a:r>
              <a:rPr lang="en-US" dirty="0"/>
              <a:t>Building Maintenance and Issues</a:t>
            </a:r>
          </a:p>
        </p:txBody>
      </p:sp>
      <p:pic>
        <p:nvPicPr>
          <p:cNvPr id="8" name="Graphic 7" descr="House with solid fill">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03E763-1852-4456-AD63-53D04154B043}"/>
              </a:ext>
            </a:extLst>
          </p:cNvPr>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 uri="{96DAC541-7B7A-43D3-8B79-37D633B846F1}">
                <asvg:svgBlip xmlns:asvg="http://schemas.microsoft.com/office/drawing/2016/SVG/main" xmlns:p="http://schemas.openxmlformats.org/presentationml/2006/main" xmlns:r="http://schemas.openxmlformats.org/officeDocument/2006/relationships" xmlns:a="http://schemas.openxmlformats.org/drawingml/2006/main" xmlns="" r:embed="rId3"/>
              </a:ext>
            </a:extLst>
          </a:blip>
          <a:stretch>
            <a:fillRect/>
          </a:stretch>
        </p:blipFill>
        <p:spPr>
          <a:xfrm>
            <a:off x="5867400" y="3785306"/>
            <a:ext cx="2057400" cy="20574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197588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Building Maintenance and Painting</a:t>
            </a:r>
            <a:br>
              <a:rPr lang="en-US" sz="3600" dirty="0"/>
            </a:br>
            <a:r>
              <a:rPr lang="en-US" sz="2400" dirty="0"/>
              <a:t>Phase and Color Scheme</a:t>
            </a:r>
            <a:endParaRPr lang="en-US" sz="3600" dirty="0"/>
          </a:p>
        </p:txBody>
      </p:sp>
      <p:pic>
        <p:nvPicPr>
          <p:cNvPr id="5" name="Picture 4"/>
          <p:cNvPicPr>
            <a:picLocks noChangeAspect="1"/>
          </p:cNvPicPr>
          <p:nvPr/>
        </p:nvPicPr>
        <p:blipFill>
          <a:blip r:embed="rId2"/>
          <a:stretch>
            <a:fillRect/>
          </a:stretch>
        </p:blipFill>
        <p:spPr>
          <a:xfrm>
            <a:off x="1066800" y="1752600"/>
            <a:ext cx="8077200" cy="44958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173382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7723B49-A738-4B49-902E-B58D839E64AE}"/>
              </a:ext>
            </a:extLst>
          </p:cNvPr>
          <p:cNvSpPr>
            <a:spLocks noGrp="1"/>
          </p:cNvSpPr>
          <p:nvPr>
            <p:ph type="title"/>
          </p:nvPr>
        </p:nvSpPr>
        <p:spPr/>
        <p:txBody>
          <a:bodyPr>
            <a:normAutofit/>
          </a:bodyPr>
          <a:lstStyle/>
          <a:p>
            <a:r>
              <a:rPr lang="en-US" dirty="0"/>
              <a:t>Anticipated Reserve Spending</a:t>
            </a:r>
          </a:p>
        </p:txBody>
      </p:sp>
      <p:sp>
        <p:nvSpPr>
          <p:cNvPr id="3" name="Content Placeholder 2"/>
          <p:cNvSpPr>
            <a:spLocks noGrp="1"/>
          </p:cNvSpPr>
          <p:nvPr>
            <p:ph idx="1"/>
          </p:nvPr>
        </p:nvSpPr>
        <p:spPr/>
        <p:txBody>
          <a:bodyPr/>
          <a:lstStyle/>
          <a:p>
            <a:pPr marL="82296"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9084895"/>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Building Maintenance and Painting</a:t>
            </a:r>
            <a:br>
              <a:rPr lang="en-US" sz="3600" dirty="0"/>
            </a:br>
            <a:r>
              <a:rPr lang="en-US" sz="2700" dirty="0"/>
              <a:t>Future Capital Expenditures</a:t>
            </a:r>
            <a:endParaRPr lang="en-US" sz="3600" dirty="0"/>
          </a:p>
        </p:txBody>
      </p:sp>
      <p:pic>
        <p:nvPicPr>
          <p:cNvPr id="4" name="Picture 3"/>
          <p:cNvPicPr>
            <a:picLocks noChangeAspect="1"/>
          </p:cNvPicPr>
          <p:nvPr/>
        </p:nvPicPr>
        <p:blipFill>
          <a:blip r:embed="rId2"/>
          <a:stretch>
            <a:fillRect/>
          </a:stretch>
        </p:blipFill>
        <p:spPr>
          <a:xfrm>
            <a:off x="1752600" y="1447800"/>
            <a:ext cx="6504997" cy="5043200"/>
          </a:xfrm>
          <a:prstGeom prst="rect">
            <a:avLst/>
          </a:prstGeom>
        </p:spPr>
      </p:pic>
      <p:sp>
        <p:nvSpPr>
          <p:cNvPr id="3" name="Footer Placeholder 2"/>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14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840556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638A7B8-2DD4-4DD0-B93A-FC99332E7CD5}"/>
              </a:ext>
            </a:extLst>
          </p:cNvPr>
          <p:cNvSpPr>
            <a:spLocks noGrp="1"/>
          </p:cNvSpPr>
          <p:nvPr>
            <p:ph type="title"/>
          </p:nvPr>
        </p:nvSpPr>
        <p:spPr/>
        <p:txBody>
          <a:bodyPr/>
          <a:lstStyle/>
          <a:p>
            <a:r>
              <a:rPr lang="en-US" dirty="0"/>
              <a:t>Fire Suppression</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2B6628A-377F-480C-8645-2DA3E464EF02}"/>
              </a:ext>
            </a:extLst>
          </p:cNvPr>
          <p:cNvSpPr>
            <a:spLocks noGrp="1"/>
          </p:cNvSpPr>
          <p:nvPr>
            <p:ph idx="1"/>
          </p:nvPr>
        </p:nvSpPr>
        <p:spPr/>
        <p:txBody>
          <a:bodyPr/>
          <a:lstStyle/>
          <a:p>
            <a:r>
              <a:rPr lang="en-US" dirty="0"/>
              <a:t>Annual Inspection</a:t>
            </a:r>
          </a:p>
          <a:p>
            <a:r>
              <a:rPr lang="en-US" dirty="0"/>
              <a:t>Vendor Status</a:t>
            </a:r>
          </a:p>
          <a:p>
            <a:r>
              <a:rPr lang="en-US" dirty="0"/>
              <a:t>Recall Information</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15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4275438"/>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638A7B8-2DD4-4DD0-B93A-FC99332E7CD5}"/>
              </a:ext>
            </a:extLst>
          </p:cNvPr>
          <p:cNvSpPr>
            <a:spLocks noGrp="1"/>
          </p:cNvSpPr>
          <p:nvPr>
            <p:ph type="title"/>
          </p:nvPr>
        </p:nvSpPr>
        <p:spPr/>
        <p:txBody>
          <a:bodyPr/>
          <a:lstStyle/>
          <a:p>
            <a:r>
              <a:rPr lang="en-US" dirty="0"/>
              <a:t>Fire Suppression</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2B6628A-377F-480C-8645-2DA3E464EF02}"/>
              </a:ext>
            </a:extLst>
          </p:cNvPr>
          <p:cNvSpPr>
            <a:spLocks noGrp="1"/>
          </p:cNvSpPr>
          <p:nvPr>
            <p:ph idx="1"/>
          </p:nvPr>
        </p:nvSpPr>
        <p:spPr/>
        <p:txBody>
          <a:bodyPr/>
          <a:lstStyle/>
          <a:p>
            <a:r>
              <a:rPr lang="en-US" dirty="0"/>
              <a:t>1998 Central Fire Sprinkler Recall</a:t>
            </a:r>
          </a:p>
          <a:p>
            <a:endParaRPr lang="en-US" dirty="0"/>
          </a:p>
        </p:txBody>
      </p:sp>
      <p:pic>
        <p:nvPicPr>
          <p:cNvPr id="4" name="Picture 3"/>
          <p:cNvPicPr>
            <a:picLocks noChangeAspect="1"/>
          </p:cNvPicPr>
          <p:nvPr/>
        </p:nvPicPr>
        <p:blipFill>
          <a:blip r:embed="rId2"/>
          <a:stretch>
            <a:fillRect/>
          </a:stretch>
        </p:blipFill>
        <p:spPr>
          <a:xfrm>
            <a:off x="1752600" y="2143714"/>
            <a:ext cx="4276190" cy="471428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100944"/>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24AE415-09F5-4F0D-BCE8-1C69C4CD9A36}"/>
              </a:ext>
            </a:extLst>
          </p:cNvPr>
          <p:cNvSpPr>
            <a:spLocks noGrp="1"/>
          </p:cNvSpPr>
          <p:nvPr>
            <p:ph type="title"/>
          </p:nvPr>
        </p:nvSpPr>
        <p:spPr/>
        <p:txBody>
          <a:bodyPr/>
          <a:lstStyle/>
          <a:p>
            <a:r>
              <a:rPr lang="en-US" dirty="0"/>
              <a:t>Potential Issues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696E624-E5F3-4383-A917-95F0E95242A8}"/>
              </a:ext>
            </a:extLst>
          </p:cNvPr>
          <p:cNvSpPr>
            <a:spLocks noGrp="1"/>
          </p:cNvSpPr>
          <p:nvPr>
            <p:ph idx="1"/>
          </p:nvPr>
        </p:nvSpPr>
        <p:spPr/>
        <p:txBody>
          <a:bodyPr/>
          <a:lstStyle/>
          <a:p>
            <a:r>
              <a:rPr lang="en-US" dirty="0"/>
              <a:t>Lumber prices</a:t>
            </a:r>
          </a:p>
          <a:p>
            <a:r>
              <a:rPr lang="en-US" dirty="0"/>
              <a:t>Labor rates</a:t>
            </a:r>
          </a:p>
          <a:p>
            <a:r>
              <a:rPr lang="en-US" dirty="0"/>
              <a:t>RFP Results</a:t>
            </a:r>
          </a:p>
          <a:p>
            <a:r>
              <a:rPr lang="en-US" dirty="0"/>
              <a:t>Full building vs touch up</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17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4345567"/>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6629400" cy="1143000"/>
          </a:xfrm>
        </p:spPr>
        <p:txBody>
          <a:bodyPr>
            <a:normAutofit/>
          </a:bodyPr>
          <a:lstStyle/>
          <a:p>
            <a:r>
              <a:rPr lang="en-US" sz="4400" b="1" dirty="0"/>
              <a:t>Grounds</a:t>
            </a:r>
            <a:endParaRPr lang="en-US" dirty="0"/>
          </a:p>
        </p:txBody>
      </p:sp>
      <p:sp>
        <p:nvSpPr>
          <p:cNvPr id="5"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0058660-9B2F-479F-9FC7-E391EAD111A8}"/>
              </a:ext>
            </a:extLst>
          </p:cNvPr>
          <p:cNvSpPr>
            <a:spLocks noGrp="1"/>
          </p:cNvSpPr>
          <p:nvPr>
            <p:ph idx="1"/>
          </p:nvPr>
        </p:nvSpPr>
        <p:spPr>
          <a:xfrm>
            <a:off x="1219200" y="2743200"/>
            <a:ext cx="7498080" cy="4800600"/>
          </a:xfrm>
        </p:spPr>
        <p:txBody>
          <a:bodyPr/>
          <a:lstStyle/>
          <a:p>
            <a:r>
              <a:rPr lang="en-US" dirty="0"/>
              <a:t>Introduction and explanation of Bolli Landscaping</a:t>
            </a:r>
          </a:p>
          <a:p>
            <a:r>
              <a:rPr lang="en-US" dirty="0"/>
              <a:t>Beautification Projects</a:t>
            </a:r>
          </a:p>
          <a:p>
            <a:r>
              <a:rPr lang="en-US" dirty="0"/>
              <a:t>Plans for Snow Removal</a:t>
            </a:r>
          </a:p>
          <a:p>
            <a:r>
              <a:rPr lang="en-US" dirty="0"/>
              <a:t>Homeowners Input</a:t>
            </a:r>
          </a:p>
        </p:txBody>
      </p:sp>
      <p:pic>
        <p:nvPicPr>
          <p:cNvPr id="7" name="Graphic 6" descr="Forest scene with solid fill">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C24642D-6A7C-4E0F-BF41-0B715E22319E}"/>
              </a:ext>
            </a:extLst>
          </p:cNvPr>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 uri="{96DAC541-7B7A-43D3-8B79-37D633B846F1}">
                <asvg:svgBlip xmlns:asvg="http://schemas.microsoft.com/office/drawing/2016/SVG/main" xmlns:p="http://schemas.openxmlformats.org/presentationml/2006/main" xmlns:r="http://schemas.openxmlformats.org/officeDocument/2006/relationships" xmlns:a="http://schemas.openxmlformats.org/drawingml/2006/main" xmlns="" r:embed="rId3"/>
              </a:ext>
            </a:extLst>
          </a:blip>
          <a:stretch>
            <a:fillRect/>
          </a:stretch>
        </p:blipFill>
        <p:spPr>
          <a:xfrm>
            <a:off x="5562600" y="1333500"/>
            <a:ext cx="1295400" cy="1295400"/>
          </a:xfrm>
          <a:prstGeom prst="rect">
            <a:avLst/>
          </a:prstGeom>
        </p:spPr>
      </p:pic>
      <p:pic>
        <p:nvPicPr>
          <p:cNvPr id="10" name="Graphic 9" descr="Snowflake with solid fill">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461ADD5-BEA2-45FA-91DD-BFCD9F182501}"/>
              </a:ext>
            </a:extLst>
          </p:cNvPr>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 uri="{96DAC541-7B7A-43D3-8B79-37D633B846F1}">
                <asvg:svgBlip xmlns:asvg="http://schemas.microsoft.com/office/drawing/2016/SVG/main" xmlns:p="http://schemas.openxmlformats.org/presentationml/2006/main" xmlns:r="http://schemas.openxmlformats.org/officeDocument/2006/relationships" xmlns:a="http://schemas.openxmlformats.org/drawingml/2006/main" xmlns="" r:embed="rId5"/>
              </a:ext>
            </a:extLst>
          </a:blip>
          <a:stretch>
            <a:fillRect/>
          </a:stretch>
        </p:blipFill>
        <p:spPr>
          <a:xfrm>
            <a:off x="5943600" y="4229100"/>
            <a:ext cx="914400" cy="914400"/>
          </a:xfrm>
          <a:prstGeom prst="rect">
            <a:avLst/>
          </a:prstGeom>
        </p:spPr>
      </p:pic>
      <p:sp>
        <p:nvSpPr>
          <p:cNvPr id="3" name="Footer Placeholder 2"/>
          <p:cNvSpPr>
            <a:spLocks noGrp="1"/>
          </p:cNvSpPr>
          <p:nvPr>
            <p:ph type="ftr" sz="quarter" idx="11"/>
          </p:nvPr>
        </p:nvSpPr>
        <p:spPr/>
        <p:txBody>
          <a:bodyPr/>
          <a:lstStyle/>
          <a:p>
            <a:r>
              <a:rPr lang="en-US" dirty="0"/>
              <a:t>Elk Run Phase IV</a:t>
            </a:r>
          </a:p>
        </p:txBody>
      </p:sp>
      <p:sp>
        <p:nvSpPr>
          <p:cNvPr id="4" name="Slide Number Placeholder 3"/>
          <p:cNvSpPr>
            <a:spLocks noGrp="1"/>
          </p:cNvSpPr>
          <p:nvPr>
            <p:ph type="sldNum" sz="quarter" idx="12"/>
          </p:nvPr>
        </p:nvSpPr>
        <p:spPr/>
        <p:txBody>
          <a:bodyPr/>
          <a:lstStyle/>
          <a:p>
            <a:fld id="{32C128C7-FF4B-451C-A0A7-A8D368CCB24F}" type="slidenum">
              <a:rPr lang="en-US" smtClean="0"/>
              <a:pPr/>
              <a:t>18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7688472"/>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Communications</a:t>
            </a:r>
            <a:endParaRPr lang="en-US" dirty="0"/>
          </a:p>
        </p:txBody>
      </p:sp>
      <p:sp>
        <p:nvSpPr>
          <p:cNvPr id="3" name="Content Placeholder 2"/>
          <p:cNvSpPr>
            <a:spLocks noGrp="1"/>
          </p:cNvSpPr>
          <p:nvPr>
            <p:ph idx="1"/>
          </p:nvPr>
        </p:nvSpPr>
        <p:spPr>
          <a:xfrm>
            <a:off x="1066800" y="1295400"/>
            <a:ext cx="7924800" cy="5105400"/>
          </a:xfrm>
        </p:spPr>
        <p:txBody>
          <a:bodyPr>
            <a:normAutofit/>
          </a:bodyPr>
          <a:lstStyle/>
          <a:p>
            <a:pPr>
              <a:buFont typeface="Wingdings" panose="05000000000000000000" pitchFamily="2" charset="2"/>
              <a:buChar char="v"/>
            </a:pPr>
            <a:r>
              <a:rPr lang="en-US" sz="2400" dirty="0"/>
              <a:t>New Position:</a:t>
            </a:r>
          </a:p>
          <a:p>
            <a:pPr lvl="1">
              <a:buFont typeface="Wingdings" panose="05000000000000000000" pitchFamily="2" charset="2"/>
              <a:buChar char="Ø"/>
            </a:pPr>
            <a:r>
              <a:rPr lang="en-US" sz="2000" dirty="0"/>
              <a:t>This is a new Board position created this year to improve HOA communication with all HOA members.</a:t>
            </a:r>
          </a:p>
          <a:p>
            <a:pPr>
              <a:buFont typeface="Wingdings" panose="05000000000000000000" pitchFamily="2" charset="2"/>
              <a:buChar char="v"/>
            </a:pPr>
            <a:r>
              <a:rPr lang="en-US" sz="2400" dirty="0"/>
              <a:t>Key Objectives:</a:t>
            </a:r>
          </a:p>
          <a:p>
            <a:pPr lvl="1">
              <a:buFont typeface="Wingdings" panose="05000000000000000000" pitchFamily="2" charset="2"/>
              <a:buChar char="Ø"/>
            </a:pPr>
            <a:r>
              <a:rPr lang="en-US" sz="2000" dirty="0"/>
              <a:t>To improve communications with all HOA members and to solicit  feedback.  Direct feedback to the Board.</a:t>
            </a:r>
          </a:p>
          <a:p>
            <a:pPr lvl="1">
              <a:buFont typeface="Wingdings" panose="05000000000000000000" pitchFamily="2" charset="2"/>
              <a:buChar char="Ø"/>
            </a:pPr>
            <a:r>
              <a:rPr lang="en-US" sz="2000" dirty="0"/>
              <a:t>Create a Quarterly newsletter to all HOA members.</a:t>
            </a:r>
          </a:p>
          <a:p>
            <a:pPr lvl="1">
              <a:buFont typeface="Wingdings" panose="05000000000000000000" pitchFamily="2" charset="2"/>
              <a:buChar char="Ø"/>
            </a:pPr>
            <a:r>
              <a:rPr lang="en-US" sz="2000" dirty="0"/>
              <a:t>Initiate a new member orientation package to welcome new residents to our community. </a:t>
            </a:r>
            <a:endParaRPr lang="en-US" sz="1600" dirty="0"/>
          </a:p>
          <a:p>
            <a:pPr lvl="1">
              <a:buFont typeface="Wingdings" panose="05000000000000000000" pitchFamily="2" charset="2"/>
              <a:buChar char="Ø"/>
            </a:pPr>
            <a:r>
              <a:rPr lang="en-US" sz="2000" dirty="0"/>
              <a:t>Meet one on one with HOA members on a quarterly basis.</a:t>
            </a:r>
          </a:p>
          <a:p>
            <a:pPr lvl="1">
              <a:buFont typeface="Wingdings" panose="05000000000000000000" pitchFamily="2" charset="2"/>
              <a:buChar char="Ø"/>
            </a:pPr>
            <a:r>
              <a:rPr lang="en-US" sz="2000" dirty="0"/>
              <a:t>Website Maintenance.</a:t>
            </a:r>
          </a:p>
          <a:p>
            <a:pPr lvl="1">
              <a:buFont typeface="Wingdings" panose="05000000000000000000" pitchFamily="2" charset="2"/>
              <a:buChar char="Ø"/>
            </a:pPr>
            <a:r>
              <a:rPr lang="en-US" sz="2000" dirty="0"/>
              <a:t>Promote New Board Member Recruitment.</a:t>
            </a:r>
          </a:p>
          <a:p>
            <a:pPr marL="402336" lvl="1" indent="0">
              <a:buNone/>
            </a:pPr>
            <a:r>
              <a:rPr lang="en-US" sz="2000" dirty="0"/>
              <a:t>Q &amp; A  and Recommendations to improve communications</a:t>
            </a:r>
          </a:p>
        </p:txBody>
      </p:sp>
      <p:pic>
        <p:nvPicPr>
          <p:cNvPr id="5" name="Graphic 4" descr="Satellite dish with solid fill">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C070EF9-9B4A-4F12-9928-2984C44601C6}"/>
              </a:ext>
            </a:extLst>
          </p:cNvPr>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 uri="{96DAC541-7B7A-43D3-8B79-37D633B846F1}">
                <asvg:svgBlip xmlns:asvg="http://schemas.microsoft.com/office/drawing/2016/SVG/main" xmlns:p="http://schemas.openxmlformats.org/presentationml/2006/main" xmlns:r="http://schemas.openxmlformats.org/officeDocument/2006/relationships" xmlns:a="http://schemas.openxmlformats.org/drawingml/2006/main" xmlns="" r:embed="rId3"/>
              </a:ext>
            </a:extLst>
          </a:blip>
          <a:stretch>
            <a:fillRect/>
          </a:stretch>
        </p:blipFill>
        <p:spPr>
          <a:xfrm>
            <a:off x="6553200" y="327819"/>
            <a:ext cx="914400" cy="914400"/>
          </a:xfrm>
          <a:prstGeom prst="rect">
            <a:avLst/>
          </a:prstGeom>
        </p:spPr>
      </p:pic>
      <p:sp>
        <p:nvSpPr>
          <p:cNvPr id="4" name="Footer Placeholder 3"/>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19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144990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4D92B42-9456-4D27-85D5-96A80F0DCD7C}"/>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95FB602-A55A-44D3-8E2C-9777ACFDB5AC}"/>
              </a:ext>
            </a:extLst>
          </p:cNvPr>
          <p:cNvSpPr>
            <a:spLocks noGrp="1"/>
          </p:cNvSpPr>
          <p:nvPr>
            <p:ph idx="1"/>
          </p:nvPr>
        </p:nvSpPr>
        <p:spPr/>
        <p:txBody>
          <a:bodyPr/>
          <a:lstStyle/>
          <a:p>
            <a:r>
              <a:rPr lang="en-US" dirty="0"/>
              <a:t>The primary purpose of a Homeowners’ Association is to maintain and enhance property values and to preserve the character of the Community</a:t>
            </a:r>
          </a:p>
          <a:p>
            <a:r>
              <a:rPr lang="en-US" dirty="0"/>
              <a:t>The primary role of the Board of Directors is to represent and manage the affairs of the HOA for the benefit of all members</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8492752"/>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1143000"/>
          </a:xfrm>
        </p:spPr>
        <p:txBody>
          <a:bodyPr>
            <a:normAutofit/>
          </a:bodyPr>
          <a:lstStyle/>
          <a:p>
            <a:r>
              <a:rPr lang="en-US" sz="4000" b="1" dirty="0"/>
              <a:t>Trustee at Large</a:t>
            </a:r>
            <a:endParaRPr lang="en-US" sz="4000" dirty="0"/>
          </a:p>
        </p:txBody>
      </p:sp>
      <p:sp>
        <p:nvSpPr>
          <p:cNvPr id="3" name="Content Placeholder 2"/>
          <p:cNvSpPr>
            <a:spLocks noGrp="1"/>
          </p:cNvSpPr>
          <p:nvPr>
            <p:ph idx="1"/>
          </p:nvPr>
        </p:nvSpPr>
        <p:spPr>
          <a:xfrm>
            <a:off x="1447800" y="1143000"/>
            <a:ext cx="7498080" cy="5181600"/>
          </a:xfrm>
        </p:spPr>
        <p:txBody>
          <a:bodyPr>
            <a:normAutofit fontScale="92500" lnSpcReduction="20000"/>
          </a:bodyPr>
          <a:lstStyle/>
          <a:p>
            <a:pPr>
              <a:buFont typeface="Wingdings" panose="05000000000000000000" pitchFamily="2" charset="2"/>
              <a:buChar char="v"/>
            </a:pPr>
            <a:r>
              <a:rPr lang="en-US" sz="2400" dirty="0"/>
              <a:t>New Position:</a:t>
            </a:r>
            <a:endParaRPr lang="en-US" sz="2000" dirty="0"/>
          </a:p>
          <a:p>
            <a:pPr marL="640080" marR="0" lvl="1" indent="-237744" algn="l" defTabSz="914400" rtl="0" eaLnBrk="1" fontAlgn="auto" latinLnBrk="0" hangingPunct="1">
              <a:lnSpc>
                <a:spcPct val="100000"/>
              </a:lnSpc>
              <a:spcBef>
                <a:spcPts val="550"/>
              </a:spcBef>
              <a:spcAft>
                <a:spcPts val="0"/>
              </a:spcAft>
              <a:buClr>
                <a:srgbClr val="3891A7"/>
              </a:buClr>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ill Sans MT"/>
                <a:ea typeface="+mn-ea"/>
                <a:cs typeface="+mn-cs"/>
              </a:rPr>
              <a:t>This is a new Board position created this year to improve HOA communication with all HOA members.</a:t>
            </a:r>
          </a:p>
          <a:p>
            <a:pPr marL="402336" lvl="1" indent="0">
              <a:buNone/>
            </a:pPr>
            <a:r>
              <a:rPr lang="en-US" sz="2000" dirty="0"/>
              <a:t>	</a:t>
            </a:r>
          </a:p>
          <a:p>
            <a:pPr>
              <a:buFont typeface="Wingdings" panose="05000000000000000000" pitchFamily="2" charset="2"/>
              <a:buChar char="v"/>
            </a:pPr>
            <a:r>
              <a:rPr lang="en-US" sz="2400" dirty="0"/>
              <a:t>Key Objectives</a:t>
            </a:r>
          </a:p>
          <a:p>
            <a:pPr lvl="1">
              <a:buFont typeface="Wingdings" panose="05000000000000000000" pitchFamily="2" charset="2"/>
              <a:buChar char="Ø"/>
            </a:pPr>
            <a:r>
              <a:rPr lang="en-US" sz="2000" dirty="0"/>
              <a:t>This position is intended to back-up Board members as necessary.  Initial focus was back-up and assistance in management of grounds maintenance and building maintenance projects . It includes assisting in documentation and policy matters.</a:t>
            </a:r>
          </a:p>
          <a:p>
            <a:pPr lvl="1">
              <a:buFont typeface="Wingdings" panose="05000000000000000000" pitchFamily="2" charset="2"/>
              <a:buChar char="Ø"/>
            </a:pPr>
            <a:r>
              <a:rPr lang="en-US" sz="2000" dirty="0"/>
              <a:t>The HOA Trustee at Large should have a reasonable understanding of computers and the basic software.  Be skilled enough to use e-mail, word processing, spreadsheets and a basic understanding of budgets and forecasting.  Some experience with contract bidding and negotiations would be very beneficial.</a:t>
            </a:r>
          </a:p>
          <a:p>
            <a:pPr lvl="1">
              <a:buFont typeface="Wingdings" panose="05000000000000000000" pitchFamily="2" charset="2"/>
              <a:buChar char="Ø"/>
            </a:pPr>
            <a:r>
              <a:rPr lang="en-US" sz="2000" dirty="0"/>
              <a:t>Be willing to learn and understand local, state, and federal regulation policies governing HOA communities.  A broad practical / technical understanding of Building / Grounds maintenance projects would be desirable.</a:t>
            </a:r>
          </a:p>
          <a:p>
            <a:pPr lvl="1">
              <a:buFont typeface="Wingdings" panose="05000000000000000000" pitchFamily="2" charset="2"/>
              <a:buChar char="Ø"/>
            </a:pPr>
            <a:endParaRPr lang="en-US" sz="2000" dirty="0"/>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899276"/>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7EACD9B-5ED0-4EBA-9BA0-A4B9646B2033}"/>
              </a:ext>
            </a:extLst>
          </p:cNvPr>
          <p:cNvSpPr>
            <a:spLocks noGrp="1"/>
          </p:cNvSpPr>
          <p:nvPr>
            <p:ph type="title"/>
          </p:nvPr>
        </p:nvSpPr>
        <p:spPr>
          <a:xfrm>
            <a:off x="1828800" y="2438400"/>
            <a:ext cx="6858000" cy="1143000"/>
          </a:xfrm>
        </p:spPr>
        <p:txBody>
          <a:bodyPr/>
          <a:lstStyle/>
          <a:p>
            <a:r>
              <a:rPr lang="en-US" dirty="0"/>
              <a:t>HOA Finances and Outlook</a:t>
            </a:r>
          </a:p>
        </p:txBody>
      </p:sp>
      <p:pic>
        <p:nvPicPr>
          <p:cNvPr id="6" name="Graphic 5" descr="Pie chart with solid fill">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2A77D5E-E722-471E-A804-7BC1260DD468}"/>
              </a:ext>
            </a:extLst>
          </p:cNvPr>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 uri="{96DAC541-7B7A-43D3-8B79-37D633B846F1}">
                <asvg:svgBlip xmlns:asvg="http://schemas.microsoft.com/office/drawing/2016/SVG/main" xmlns:p="http://schemas.openxmlformats.org/presentationml/2006/main" xmlns:r="http://schemas.openxmlformats.org/officeDocument/2006/relationships" xmlns:a="http://schemas.openxmlformats.org/drawingml/2006/main" xmlns="" r:embed="rId3"/>
              </a:ext>
            </a:extLst>
          </a:blip>
          <a:stretch>
            <a:fillRect/>
          </a:stretch>
        </p:blipFill>
        <p:spPr>
          <a:xfrm rot="16200000">
            <a:off x="6096000" y="3733800"/>
            <a:ext cx="1447800" cy="1447800"/>
          </a:xfrm>
          <a:prstGeom prst="rect">
            <a:avLst/>
          </a:prstGeom>
        </p:spPr>
      </p:pic>
      <p:sp>
        <p:nvSpPr>
          <p:cNvPr id="3" name="Footer Placeholder 2"/>
          <p:cNvSpPr>
            <a:spLocks noGrp="1"/>
          </p:cNvSpPr>
          <p:nvPr>
            <p:ph type="ftr" sz="quarter" idx="11"/>
          </p:nvPr>
        </p:nvSpPr>
        <p:spPr/>
        <p:txBody>
          <a:bodyPr/>
          <a:lstStyle/>
          <a:p>
            <a:r>
              <a:rPr lang="en-US" dirty="0"/>
              <a:t>Elk Run Phase IV</a:t>
            </a:r>
          </a:p>
        </p:txBody>
      </p:sp>
      <p:sp>
        <p:nvSpPr>
          <p:cNvPr id="4" name="Slide Number Placeholder 3"/>
          <p:cNvSpPr>
            <a:spLocks noGrp="1"/>
          </p:cNvSpPr>
          <p:nvPr>
            <p:ph type="sldNum" sz="quarter" idx="12"/>
          </p:nvPr>
        </p:nvSpPr>
        <p:spPr/>
        <p:txBody>
          <a:bodyPr/>
          <a:lstStyle/>
          <a:p>
            <a:fld id="{32C128C7-FF4B-451C-A0A7-A8D368CCB24F}" type="slidenum">
              <a:rPr lang="en-US" smtClean="0"/>
              <a:pPr/>
              <a:t>21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8195116"/>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48E5928-5ADD-48D9-B066-3BB05BC73E63}"/>
              </a:ext>
            </a:extLst>
          </p:cNvPr>
          <p:cNvSpPr>
            <a:spLocks noGrp="1"/>
          </p:cNvSpPr>
          <p:nvPr>
            <p:ph type="ctrTitle"/>
          </p:nvPr>
        </p:nvSpPr>
        <p:spPr>
          <a:xfrm>
            <a:off x="1403873" y="457200"/>
            <a:ext cx="7406640" cy="762000"/>
          </a:xfrm>
        </p:spPr>
        <p:txBody>
          <a:bodyPr>
            <a:normAutofit/>
          </a:bodyPr>
          <a:lstStyle/>
          <a:p>
            <a:r>
              <a:rPr lang="en-US" dirty="0"/>
              <a:t>Financial Components</a:t>
            </a:r>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54F408D-1958-4700-895E-817CB7450153}"/>
              </a:ext>
            </a:extLst>
          </p:cNvPr>
          <p:cNvSpPr>
            <a:spLocks noGrp="1"/>
          </p:cNvSpPr>
          <p:nvPr>
            <p:ph type="subTitle" idx="1"/>
          </p:nvPr>
        </p:nvSpPr>
        <p:spPr>
          <a:xfrm>
            <a:off x="1432560" y="1524000"/>
            <a:ext cx="7406640" cy="4648200"/>
          </a:xfrm>
        </p:spPr>
        <p:txBody>
          <a:bodyPr>
            <a:normAutofit fontScale="70000" lnSpcReduction="20000"/>
          </a:bodyPr>
          <a:lstStyle/>
          <a:p>
            <a:endParaRPr lang="en-US" dirty="0"/>
          </a:p>
          <a:p>
            <a:r>
              <a:rPr lang="en-US" dirty="0"/>
              <a:t>Reserve Accounts</a:t>
            </a:r>
          </a:p>
          <a:p>
            <a:r>
              <a:rPr lang="en-US" dirty="0"/>
              <a:t>	State Mandated Reserve Study</a:t>
            </a:r>
          </a:p>
          <a:p>
            <a:r>
              <a:rPr lang="en-US" dirty="0"/>
              <a:t>	3 Year Cycle of Study and then refresh</a:t>
            </a:r>
          </a:p>
          <a:p>
            <a:endParaRPr lang="en-US" dirty="0"/>
          </a:p>
          <a:p>
            <a:r>
              <a:rPr lang="en-US" dirty="0"/>
              <a:t>Operating Cash – Same starting base each year</a:t>
            </a:r>
          </a:p>
          <a:p>
            <a:endParaRPr lang="en-US" dirty="0"/>
          </a:p>
          <a:p>
            <a:r>
              <a:rPr lang="en-US" dirty="0"/>
              <a:t>Operating Budgets</a:t>
            </a:r>
          </a:p>
          <a:p>
            <a:r>
              <a:rPr lang="en-US" dirty="0"/>
              <a:t>	Plans vs Reality</a:t>
            </a:r>
          </a:p>
          <a:p>
            <a:endParaRPr lang="en-US" dirty="0"/>
          </a:p>
          <a:p>
            <a:r>
              <a:rPr lang="en-US" dirty="0"/>
              <a:t>Funding Mechanisms</a:t>
            </a:r>
          </a:p>
          <a:p>
            <a:r>
              <a:rPr lang="en-US" dirty="0"/>
              <a:t>	Dues plus other minor incomes</a:t>
            </a:r>
          </a:p>
          <a:p>
            <a:r>
              <a:rPr lang="en-US" dirty="0"/>
              <a:t>	Assessments</a:t>
            </a:r>
          </a:p>
          <a:p>
            <a:r>
              <a:rPr lang="en-US" dirty="0"/>
              <a:t>	Sale of Assets</a:t>
            </a:r>
          </a:p>
          <a:p>
            <a:r>
              <a:rPr lang="en-US" dirty="0"/>
              <a:t>	Money Management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6408572"/>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DEFDEDC-E538-40A6-A8A8-AD0A15AB3901}"/>
              </a:ext>
            </a:extLst>
          </p:cNvPr>
          <p:cNvSpPr>
            <a:spLocks noGrp="1"/>
          </p:cNvSpPr>
          <p:nvPr>
            <p:ph type="title"/>
          </p:nvPr>
        </p:nvSpPr>
        <p:spPr/>
        <p:txBody>
          <a:bodyPr/>
          <a:lstStyle/>
          <a:p>
            <a:r>
              <a:rPr lang="en-US" dirty="0"/>
              <a:t>Reserve Accounts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E9AF9D-C046-4621-BE71-B7F0F53B37DA}"/>
              </a:ext>
            </a:extLst>
          </p:cNvPr>
          <p:cNvSpPr>
            <a:spLocks noGrp="1"/>
          </p:cNvSpPr>
          <p:nvPr>
            <p:ph idx="1"/>
          </p:nvPr>
        </p:nvSpPr>
        <p:spPr/>
        <p:txBody>
          <a:bodyPr/>
          <a:lstStyle/>
          <a:p>
            <a:r>
              <a:rPr lang="en-US" dirty="0"/>
              <a:t>Concrete – Current Balance $61,063</a:t>
            </a:r>
          </a:p>
          <a:p>
            <a:r>
              <a:rPr lang="en-US" dirty="0"/>
              <a:t>Roofing – Current Balance $118,850</a:t>
            </a:r>
          </a:p>
          <a:p>
            <a:r>
              <a:rPr lang="en-US" dirty="0"/>
              <a:t>Buildings – Current Balance $158,755</a:t>
            </a:r>
          </a:p>
          <a:p>
            <a:endParaRPr lang="en-US" dirty="0"/>
          </a:p>
          <a:p>
            <a:r>
              <a:rPr lang="en-US" dirty="0"/>
              <a:t>Total Reserves = $338,668</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9730544"/>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D1C797E-ABDC-4401-B6AD-8FDC4202D03F}"/>
              </a:ext>
            </a:extLst>
          </p:cNvPr>
          <p:cNvSpPr>
            <a:spLocks noGrp="1"/>
          </p:cNvSpPr>
          <p:nvPr>
            <p:ph type="title"/>
          </p:nvPr>
        </p:nvSpPr>
        <p:spPr>
          <a:xfrm>
            <a:off x="1435608" y="152400"/>
            <a:ext cx="7498080" cy="1143000"/>
          </a:xfrm>
        </p:spPr>
        <p:txBody>
          <a:bodyPr/>
          <a:lstStyle/>
          <a:p>
            <a:r>
              <a:rPr lang="en-US" dirty="0"/>
              <a:t>Reserve Study 2021</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7A7D918-0E6A-4667-AA27-0132B9739357}"/>
              </a:ext>
            </a:extLst>
          </p:cNvPr>
          <p:cNvSpPr>
            <a:spLocks noGrp="1"/>
          </p:cNvSpPr>
          <p:nvPr>
            <p:ph idx="1"/>
          </p:nvPr>
        </p:nvSpPr>
        <p:spPr/>
        <p:txBody>
          <a:bodyPr>
            <a:normAutofit fontScale="85000" lnSpcReduction="20000"/>
          </a:bodyPr>
          <a:lstStyle/>
          <a:p>
            <a:pPr algn="l"/>
            <a:r>
              <a:rPr lang="en-US" sz="1800" b="1" i="0" u="none" strike="noStrike" baseline="0" dirty="0">
                <a:solidFill>
                  <a:srgbClr val="000000"/>
                </a:solidFill>
                <a:latin typeface="Verdana" panose="020B0604030504040204" pitchFamily="34" charset="0"/>
              </a:rPr>
              <a:t>Executive Summary – Elk Run at Pinebrook - Phase IV - ID # 12761</a:t>
            </a:r>
          </a:p>
          <a:p>
            <a:pPr marL="82296" indent="0" algn="l">
              <a:buNone/>
            </a:pPr>
            <a:r>
              <a:rPr lang="en-US" sz="1900" b="0" i="0" u="none" strike="noStrike" baseline="0" dirty="0">
                <a:solidFill>
                  <a:srgbClr val="000000"/>
                </a:solidFill>
                <a:latin typeface="Arial" panose="020B0604020202020204" pitchFamily="34" charset="0"/>
              </a:rPr>
              <a:t>Information to complete this Reserve Study was gathered by performing an on-site inspection of the common area elements. In addition, we also obtained information by contacting any vendors and/or contractors that have worked on the property recently, as well as communicating with the property representative (BOD Member and/or Community Manager).</a:t>
            </a:r>
          </a:p>
          <a:p>
            <a:pPr marL="82296" indent="0" algn="l">
              <a:buNone/>
            </a:pPr>
            <a:r>
              <a:rPr lang="en-US" sz="1900" strike="noStrike" baseline="0" dirty="0">
                <a:latin typeface="Arial" panose="020B0604020202020204" pitchFamily="34" charset="0"/>
              </a:rPr>
              <a:t>To the best of our knowledge, the conclusions and recommendations of this report are considered reliable and accurate insofar as the information obtained from these sources</a:t>
            </a:r>
            <a:r>
              <a:rPr lang="en-US" sz="1700" b="0" strike="noStrike" baseline="0" dirty="0">
                <a:latin typeface="Arial" panose="020B0604020202020204" pitchFamily="34" charset="0"/>
              </a:rPr>
              <a:t>.</a:t>
            </a:r>
          </a:p>
          <a:p>
            <a:pPr marL="82296" indent="0" algn="l">
              <a:buNone/>
            </a:pPr>
            <a:endParaRPr lang="en-US" sz="1700" b="0" i="0" u="none" strike="noStrike" baseline="0" dirty="0">
              <a:solidFill>
                <a:srgbClr val="000000"/>
              </a:solidFill>
              <a:latin typeface="Arial" panose="020B0604020202020204" pitchFamily="34" charset="0"/>
            </a:endParaRPr>
          </a:p>
          <a:p>
            <a:pPr algn="l"/>
            <a:r>
              <a:rPr lang="en-US" sz="1800" i="0" u="none" strike="noStrike" baseline="0" dirty="0">
                <a:solidFill>
                  <a:srgbClr val="000000"/>
                </a:solidFill>
                <a:latin typeface="Arial" panose="020B0604020202020204" pitchFamily="34" charset="0"/>
              </a:rPr>
              <a:t>Projected Starting Balance as of 01/01/2021 $288,503</a:t>
            </a:r>
          </a:p>
          <a:p>
            <a:pPr algn="l"/>
            <a:r>
              <a:rPr lang="en-US" sz="1800" i="0" u="none" strike="noStrike" baseline="0" dirty="0">
                <a:solidFill>
                  <a:srgbClr val="000000"/>
                </a:solidFill>
                <a:latin typeface="Arial" panose="020B0604020202020204" pitchFamily="34" charset="0"/>
              </a:rPr>
              <a:t>Ideal Reserve Balance as of 01/01/2021 $357,621</a:t>
            </a:r>
          </a:p>
          <a:p>
            <a:pPr algn="l"/>
            <a:r>
              <a:rPr lang="en-US" sz="2800" b="1" i="0" u="none" strike="noStrike" baseline="0" dirty="0">
                <a:solidFill>
                  <a:srgbClr val="000000"/>
                </a:solidFill>
                <a:latin typeface="Arial" panose="020B0604020202020204" pitchFamily="34" charset="0"/>
              </a:rPr>
              <a:t>Percent Funded as of 01/01/2021 81%</a:t>
            </a:r>
          </a:p>
          <a:p>
            <a:pPr algn="l"/>
            <a:r>
              <a:rPr lang="en-US" sz="1800" i="0" u="none" strike="noStrike" baseline="0" dirty="0">
                <a:solidFill>
                  <a:srgbClr val="000000"/>
                </a:solidFill>
                <a:latin typeface="Arial" panose="020B0604020202020204" pitchFamily="34" charset="0"/>
              </a:rPr>
              <a:t>Recommended Reserve Contribution (per month) $7,275</a:t>
            </a:r>
          </a:p>
          <a:p>
            <a:pPr algn="l"/>
            <a:r>
              <a:rPr lang="en-US" sz="1800" i="0" u="none" strike="noStrike" baseline="0" dirty="0">
                <a:solidFill>
                  <a:srgbClr val="000000"/>
                </a:solidFill>
                <a:latin typeface="Arial" panose="020B0604020202020204" pitchFamily="34" charset="0"/>
              </a:rPr>
              <a:t>Recommended Special Assessment $0</a:t>
            </a:r>
          </a:p>
          <a:p>
            <a:pPr marL="82296" indent="0" algn="l">
              <a:buNone/>
            </a:pPr>
            <a:endParaRPr lang="en-US" sz="1800" b="0" i="0" u="none" strike="noStrike" baseline="0" dirty="0">
              <a:solidFill>
                <a:srgbClr val="000000"/>
              </a:solidFill>
              <a:latin typeface="Arial" panose="020B0604020202020204" pitchFamily="34" charset="0"/>
            </a:endParaRPr>
          </a:p>
          <a:p>
            <a:pPr marL="82296" indent="0" algn="l">
              <a:buNone/>
            </a:pPr>
            <a:r>
              <a:rPr lang="en-US" sz="1900" b="0" i="0" u="none" strike="noStrike" baseline="0" dirty="0">
                <a:solidFill>
                  <a:srgbClr val="000000"/>
                </a:solidFill>
                <a:latin typeface="Arial" panose="020B0604020202020204" pitchFamily="34" charset="0"/>
              </a:rPr>
              <a:t>Elk Run at Pinebrook - Phase IV is a 40-unit Townhome community. The community offers landscaped areas as amenities. Construction on the community was completed in 1992.</a:t>
            </a:r>
          </a:p>
        </p:txBody>
      </p:sp>
      <p:sp>
        <p:nvSpPr>
          <p:cNvPr id="4" name="Rectang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4DFDD06-BD49-4C90-976E-E6A3E0F17380}"/>
              </a:ext>
            </a:extLst>
          </p:cNvPr>
          <p:cNvSpPr/>
          <p:nvPr/>
        </p:nvSpPr>
        <p:spPr>
          <a:xfrm>
            <a:off x="1435608" y="3657600"/>
            <a:ext cx="7251192" cy="16002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24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5658387"/>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C2709C1-D411-4D1D-A43A-501F1E345C76}"/>
              </a:ext>
            </a:extLst>
          </p:cNvPr>
          <p:cNvSpPr>
            <a:spLocks noGrp="1"/>
          </p:cNvSpPr>
          <p:nvPr>
            <p:ph type="title"/>
          </p:nvPr>
        </p:nvSpPr>
        <p:spPr>
          <a:xfrm>
            <a:off x="1435608" y="152400"/>
            <a:ext cx="7498080" cy="1143000"/>
          </a:xfrm>
        </p:spPr>
        <p:txBody>
          <a:bodyPr/>
          <a:lstStyle/>
          <a:p>
            <a:r>
              <a:rPr lang="en-US" dirty="0"/>
              <a:t>Reserve Study 2021 (cont.)</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9917185-78DF-4C79-A399-441E3E25D2B7}"/>
              </a:ext>
            </a:extLst>
          </p:cNvPr>
          <p:cNvSpPr>
            <a:spLocks noGrp="1"/>
          </p:cNvSpPr>
          <p:nvPr>
            <p:ph idx="1"/>
          </p:nvPr>
        </p:nvSpPr>
        <p:spPr>
          <a:xfrm>
            <a:off x="1435608" y="1143000"/>
            <a:ext cx="7498080" cy="4800600"/>
          </a:xfrm>
        </p:spPr>
        <p:txBody>
          <a:bodyPr>
            <a:normAutofit fontScale="25000" lnSpcReduction="20000"/>
          </a:bodyPr>
          <a:lstStyle/>
          <a:p>
            <a:pPr marL="82296" indent="0" algn="l">
              <a:buNone/>
            </a:pPr>
            <a:r>
              <a:rPr lang="en-US" sz="4900" b="1" i="0" u="none" strike="noStrike" baseline="0" dirty="0">
                <a:solidFill>
                  <a:srgbClr val="000000"/>
                </a:solidFill>
                <a:latin typeface="Arial" panose="020B0604020202020204" pitchFamily="34" charset="0"/>
              </a:rPr>
              <a:t>Currently Programmed Projects</a:t>
            </a:r>
          </a:p>
          <a:p>
            <a:pPr marL="82296" indent="0" algn="l">
              <a:buNone/>
            </a:pPr>
            <a:r>
              <a:rPr lang="en-US" sz="4900" b="0" i="0" u="none" strike="noStrike" baseline="0" dirty="0">
                <a:solidFill>
                  <a:srgbClr val="000000"/>
                </a:solidFill>
                <a:latin typeface="Arial" panose="020B0604020202020204" pitchFamily="34" charset="0"/>
              </a:rPr>
              <a:t>Projects programmed to occur this fiscal year (FY2021) include wood siding 2021 partial repair/repaint (Comp# 217). We have programmed an estimated $94,500 in reserve expenditures toward the completion of these projects. (See page 15)</a:t>
            </a:r>
          </a:p>
          <a:p>
            <a:pPr marL="82296" indent="0" algn="l">
              <a:buNone/>
            </a:pPr>
            <a:r>
              <a:rPr lang="en-US" sz="4900" b="1" i="0" u="none" strike="noStrike" baseline="0" dirty="0">
                <a:solidFill>
                  <a:srgbClr val="000000"/>
                </a:solidFill>
                <a:latin typeface="Arial" panose="020B0604020202020204" pitchFamily="34" charset="0"/>
              </a:rPr>
              <a:t>Significant Reserve Projects</a:t>
            </a:r>
          </a:p>
          <a:p>
            <a:pPr marL="82296" indent="0" algn="l">
              <a:buNone/>
            </a:pPr>
            <a:r>
              <a:rPr lang="en-US" sz="4900" b="0" i="0" u="none" strike="noStrike" baseline="0" dirty="0">
                <a:solidFill>
                  <a:srgbClr val="000000"/>
                </a:solidFill>
                <a:latin typeface="Arial" panose="020B0604020202020204" pitchFamily="34" charset="0"/>
              </a:rPr>
              <a:t>The association’s significant reserve projects are </a:t>
            </a:r>
            <a:r>
              <a:rPr lang="en-US" sz="4900" b="1" i="0" u="none" strike="noStrike" baseline="0" dirty="0">
                <a:solidFill>
                  <a:srgbClr val="000000"/>
                </a:solidFill>
                <a:latin typeface="Arial" panose="020B0604020202020204" pitchFamily="34" charset="0"/>
              </a:rPr>
              <a:t>wood siding 2024 partial repair/repaint </a:t>
            </a:r>
            <a:r>
              <a:rPr lang="en-US" sz="4900" b="0" i="0" u="none" strike="noStrike" baseline="0" dirty="0">
                <a:solidFill>
                  <a:srgbClr val="000000"/>
                </a:solidFill>
                <a:latin typeface="Arial" panose="020B0604020202020204" pitchFamily="34" charset="0"/>
              </a:rPr>
              <a:t>(Comp# 217), driveways 2010 replace (Comp# 403), driveways 2015 replace (Comp# 403), and driveways 2017 replace (Comp# 403). The fiscal significance of these components is approximately 66%, 4%, 4%, and 4% respectively (see page 9). A component’s significance is calculated by dividing its replacement cost by its useful life. In this way, not only is a component’s replacement cost considered but also the frequency of occurrence. These components most significantly contribute to the total monthly reserve contribution. As these components have a high level of fiscal significance the association should properly maintain them to ensure they reach their full useful lives.</a:t>
            </a:r>
          </a:p>
          <a:p>
            <a:pPr marL="82296" indent="0" algn="l">
              <a:buNone/>
            </a:pPr>
            <a:r>
              <a:rPr lang="en-US" sz="4900" b="1" i="0" u="none" strike="noStrike" baseline="0" dirty="0">
                <a:solidFill>
                  <a:srgbClr val="000000"/>
                </a:solidFill>
                <a:latin typeface="Arial" panose="020B0604020202020204" pitchFamily="34" charset="0"/>
              </a:rPr>
              <a:t>Reserve Funding</a:t>
            </a:r>
          </a:p>
          <a:p>
            <a:pPr marL="82296" indent="0" algn="l">
              <a:buNone/>
            </a:pPr>
            <a:r>
              <a:rPr lang="en-US" sz="4900" b="0" i="0" u="none" strike="noStrike" baseline="0" dirty="0">
                <a:solidFill>
                  <a:srgbClr val="000000"/>
                </a:solidFill>
                <a:latin typeface="Arial" panose="020B0604020202020204" pitchFamily="34" charset="0"/>
              </a:rPr>
              <a:t>In comparing the projected starting reserve balance of $288,503 versus the ideal reserve balance of $357,621 </a:t>
            </a:r>
            <a:r>
              <a:rPr lang="en-US" sz="6400" b="1" i="1" u="sng" strike="noStrike" baseline="0" dirty="0">
                <a:solidFill>
                  <a:srgbClr val="FF0000"/>
                </a:solidFill>
                <a:latin typeface="Arial" panose="020B0604020202020204" pitchFamily="34" charset="0"/>
              </a:rPr>
              <a:t>we find the association’s reserve fund to be approximately 81% funded. This indicates a strong reserve fund position</a:t>
            </a:r>
            <a:r>
              <a:rPr lang="en-US" sz="4900" b="1" i="1" u="sng" strike="noStrike" baseline="0" dirty="0">
                <a:solidFill>
                  <a:srgbClr val="FF0000"/>
                </a:solidFill>
                <a:latin typeface="Arial" panose="020B0604020202020204" pitchFamily="34" charset="0"/>
              </a:rPr>
              <a:t>.</a:t>
            </a:r>
            <a:r>
              <a:rPr lang="en-US" sz="4900" b="0" i="1" u="sng" strike="noStrike" baseline="0" dirty="0">
                <a:solidFill>
                  <a:srgbClr val="FF0000"/>
                </a:solidFill>
                <a:latin typeface="Arial" panose="020B0604020202020204" pitchFamily="34" charset="0"/>
              </a:rPr>
              <a:t>   </a:t>
            </a:r>
            <a:r>
              <a:rPr lang="en-US" sz="4900" b="0" i="0" u="none" strike="noStrike" baseline="0" dirty="0">
                <a:solidFill>
                  <a:srgbClr val="000000"/>
                </a:solidFill>
                <a:latin typeface="Arial" panose="020B0604020202020204" pitchFamily="34" charset="0"/>
              </a:rPr>
              <a:t>In order to continue to strengthen the account fund, we suggest adopting a monthly reserve contribution of $7,275 ($181.88/unit) per month. If the contribution falls below this rate, then the reserve fund may fall into a situation where special assessments, deferred maintenance, and lower property values are likely at some point in the future.</a:t>
            </a:r>
          </a:p>
          <a:p>
            <a:pPr marL="82296" indent="0" algn="l">
              <a:buNone/>
            </a:pPr>
            <a:r>
              <a:rPr lang="en-US" sz="4800" b="1" i="0" u="none" strike="noStrike" baseline="0" dirty="0">
                <a:latin typeface="Arial" panose="020B0604020202020204" pitchFamily="34" charset="0"/>
              </a:rPr>
              <a:t>Measures of reserve fund financial strength are as follows:</a:t>
            </a:r>
          </a:p>
          <a:p>
            <a:pPr marL="82296" indent="0" algn="l">
              <a:buNone/>
            </a:pPr>
            <a:r>
              <a:rPr lang="en-US" sz="4800" b="1" i="0" u="none" strike="noStrike" baseline="0" dirty="0">
                <a:latin typeface="Arial" panose="020B0604020202020204" pitchFamily="34" charset="0"/>
              </a:rPr>
              <a:t>0% - 30% Funded </a:t>
            </a:r>
            <a:r>
              <a:rPr lang="en-US" sz="4800" b="0" i="0" u="none" strike="noStrike" baseline="0" dirty="0">
                <a:latin typeface="Arial" panose="020B0604020202020204" pitchFamily="34" charset="0"/>
              </a:rPr>
              <a:t>is considered a “weak” financial position. Associations that fall into this category are more likely to have special assessments and deferred maintenance. Action should be taken to improve the financial strength of the reserve fund.</a:t>
            </a:r>
          </a:p>
          <a:p>
            <a:pPr marL="82296" indent="0" algn="l">
              <a:buNone/>
            </a:pPr>
            <a:r>
              <a:rPr lang="en-US" sz="4800" b="1" i="0" u="none" strike="noStrike" baseline="0" dirty="0">
                <a:latin typeface="Arial" panose="020B0604020202020204" pitchFamily="34" charset="0"/>
              </a:rPr>
              <a:t>31% - 69% Funded </a:t>
            </a:r>
            <a:r>
              <a:rPr lang="en-US" sz="4800" b="0" i="0" u="none" strike="noStrike" baseline="0" dirty="0">
                <a:latin typeface="Arial" panose="020B0604020202020204" pitchFamily="34" charset="0"/>
              </a:rPr>
              <a:t>is considered a “fair” financial position. Associations that fall into this category are less likely to experience special assessments and deferred maintenance than being in a weak financial position. Action should be taken to improve the financial strength of the reserve fund.</a:t>
            </a:r>
          </a:p>
          <a:p>
            <a:pPr marL="82296" indent="0" algn="l">
              <a:buNone/>
            </a:pPr>
            <a:r>
              <a:rPr lang="en-US" sz="4800" b="1" i="0" u="none" strike="noStrike" baseline="0" dirty="0">
                <a:latin typeface="Arial" panose="020B0604020202020204" pitchFamily="34" charset="0"/>
              </a:rPr>
              <a:t>70% - 99% Funded </a:t>
            </a:r>
            <a:r>
              <a:rPr lang="en-US" sz="4800" b="0" i="0" u="none" strike="noStrike" baseline="0" dirty="0">
                <a:latin typeface="Arial" panose="020B0604020202020204" pitchFamily="34" charset="0"/>
              </a:rPr>
              <a:t>is considered a “strong” financial position. Associations that fall into this category are less likely to experience special assessments and deferred maintenance than being in a fair financial position. Action should be taken to improve the financial strength of the reserve fund.</a:t>
            </a:r>
          </a:p>
          <a:p>
            <a:pPr marL="82296" indent="0" algn="l">
              <a:buNone/>
            </a:pPr>
            <a:r>
              <a:rPr lang="en-US" sz="4800" b="1" i="0" u="none" strike="noStrike" baseline="0" dirty="0">
                <a:latin typeface="Arial" panose="020B0604020202020204" pitchFamily="34" charset="0"/>
              </a:rPr>
              <a:t>100% Funded </a:t>
            </a:r>
            <a:r>
              <a:rPr lang="en-US" sz="4800" b="0" i="0" u="none" strike="noStrike" baseline="0" dirty="0">
                <a:latin typeface="Arial" panose="020B0604020202020204" pitchFamily="34" charset="0"/>
              </a:rPr>
              <a:t>is considered an “ideal” financial position. Action should be taken to maintain the financial strength of the reserve fund.</a:t>
            </a:r>
            <a:endParaRPr lang="en-US" sz="4800" b="0" i="0" u="none" strike="noStrike" baseline="0" dirty="0">
              <a:solidFill>
                <a:srgbClr val="000000"/>
              </a:solidFill>
              <a:latin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8425963"/>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2234FE2-AFAE-4B32-A5C3-A0CB58672530}"/>
              </a:ext>
            </a:extLst>
          </p:cNvPr>
          <p:cNvSpPr>
            <a:spLocks noGrp="1"/>
          </p:cNvSpPr>
          <p:nvPr>
            <p:ph type="title"/>
          </p:nvPr>
        </p:nvSpPr>
        <p:spPr>
          <a:xfrm>
            <a:off x="1066800" y="274638"/>
            <a:ext cx="8077200" cy="1143000"/>
          </a:xfrm>
        </p:spPr>
        <p:txBody>
          <a:bodyPr>
            <a:normAutofit fontScale="90000"/>
          </a:bodyPr>
          <a:lstStyle/>
          <a:p>
            <a:r>
              <a:rPr lang="en-US" dirty="0"/>
              <a:t>Reserve Study Recommended Funding</a:t>
            </a:r>
          </a:p>
        </p:txBody>
      </p:sp>
      <p:pic>
        <p:nvPic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6910515-8569-49A5-B4F5-A33C190BCD6C}"/>
              </a:ext>
            </a:extLst>
          </p:cNvPr>
          <p:cNvPicPr>
            <a:picLocks noGrp="1" noChangeAspect="1"/>
          </p:cNvPicPr>
          <p:nvPr>
            <p:ph idx="1"/>
          </p:nvPr>
        </p:nvPicPr>
        <p:blipFill>
          <a:blip r:embed="rId2"/>
          <a:stretch>
            <a:fillRect/>
          </a:stretch>
        </p:blipFill>
        <p:spPr>
          <a:xfrm>
            <a:off x="1066800" y="1600200"/>
            <a:ext cx="7848600" cy="2141668"/>
          </a:xfrm>
          <a:prstGeom prst="rect">
            <a:avLst/>
          </a:prstGeom>
        </p:spPr>
      </p:pic>
      <p:sp>
        <p:nvSpPr>
          <p:cNvPr id="3" name="Footer Placeholder 2"/>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8360768"/>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619071-2364-49B3-AB4C-FD021C98F6D2}"/>
              </a:ext>
            </a:extLst>
          </p:cNvPr>
          <p:cNvSpPr>
            <a:spLocks noGrp="1"/>
          </p:cNvSpPr>
          <p:nvPr>
            <p:ph type="title"/>
          </p:nvPr>
        </p:nvSpPr>
        <p:spPr/>
        <p:txBody>
          <a:bodyPr/>
          <a:lstStyle/>
          <a:p>
            <a:r>
              <a:rPr lang="en-US" dirty="0"/>
              <a:t>Operating Cash Account</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BC827B5-7837-4650-BF87-5AA5A34B0280}"/>
              </a:ext>
            </a:extLst>
          </p:cNvPr>
          <p:cNvSpPr>
            <a:spLocks noGrp="1"/>
          </p:cNvSpPr>
          <p:nvPr>
            <p:ph idx="1"/>
          </p:nvPr>
        </p:nvSpPr>
        <p:spPr/>
        <p:txBody>
          <a:bodyPr/>
          <a:lstStyle/>
          <a:p>
            <a:r>
              <a:rPr lang="en-US" dirty="0"/>
              <a:t>Starts each year at $45,000</a:t>
            </a:r>
          </a:p>
          <a:p>
            <a:r>
              <a:rPr lang="en-US" dirty="0"/>
              <a:t>Current balance is $72,000</a:t>
            </a:r>
          </a:p>
          <a:p>
            <a:r>
              <a:rPr lang="en-US" dirty="0"/>
              <a:t>All excess funds are distributed into Reserve accounts at year end</a:t>
            </a:r>
          </a:p>
          <a:p>
            <a:endParaRPr lang="en-US" dirty="0"/>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2751086"/>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BB7DD5-386A-4B90-B440-5C2D1EBFA55B}"/>
              </a:ext>
            </a:extLst>
          </p:cNvPr>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92988476"/>
              </p:ext>
            </p:extLst>
          </p:nvPr>
        </p:nvGraphicFramePr>
        <p:xfrm>
          <a:off x="1222249" y="76201"/>
          <a:ext cx="7619999" cy="6435476"/>
        </p:xfrm>
        <a:graphic>
          <a:graphicData uri="http://schemas.openxmlformats.org/drawingml/2006/table">
            <a:tbl>
              <a:tblPr/>
              <a:tblGrid>
                <a:gridCol w="191359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39721501"/>
                    </a:ext>
                  </a:extLst>
                </a:gridCol>
                <a:gridCol w="15008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408897806"/>
                    </a:ext>
                  </a:extLst>
                </a:gridCol>
                <a:gridCol w="66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580054321"/>
                    </a:ext>
                  </a:extLst>
                </a:gridCol>
                <a:gridCol w="21575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52754943"/>
                    </a:ext>
                  </a:extLst>
                </a:gridCol>
                <a:gridCol w="82547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699124756"/>
                    </a:ext>
                  </a:extLst>
                </a:gridCol>
                <a:gridCol w="23763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64539637"/>
                    </a:ext>
                  </a:extLst>
                </a:gridCol>
                <a:gridCol w="74105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651582708"/>
                    </a:ext>
                  </a:extLst>
                </a:gridCol>
                <a:gridCol w="212622">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485195988"/>
                    </a:ext>
                  </a:extLst>
                </a:gridCol>
                <a:gridCol w="74105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957297313"/>
                    </a:ext>
                  </a:extLst>
                </a:gridCol>
                <a:gridCol w="22513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439445200"/>
                    </a:ext>
                  </a:extLst>
                </a:gridCol>
                <a:gridCol w="70352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692936515"/>
                    </a:ext>
                  </a:extLst>
                </a:gridCol>
                <a:gridCol w="25326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918823839"/>
                    </a:ext>
                  </a:extLst>
                </a:gridCol>
                <a:gridCol w="73792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856554130"/>
                    </a:ext>
                  </a:extLst>
                </a:gridCol>
              </a:tblGrid>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2020</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2021</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2022</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2023</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2024</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2025</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948114520"/>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Actual</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382" marR="5382" marT="538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009930554"/>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847554356"/>
                  </a:ext>
                </a:extLst>
              </a:tr>
              <a:tr h="181378">
                <a:tc>
                  <a:txBody>
                    <a:bodyPr/>
                    <a:lstStyle/>
                    <a:p>
                      <a:pPr algn="l" fontAlgn="b"/>
                      <a:r>
                        <a:rPr lang="en-US" sz="800" b="0" i="0" u="none" strike="noStrike" dirty="0">
                          <a:solidFill>
                            <a:srgbClr val="000000"/>
                          </a:solidFill>
                          <a:effectLst/>
                          <a:latin typeface="Calibri" panose="020F0502020204030204" pitchFamily="34" charset="0"/>
                        </a:rPr>
                        <a:t>INCOME</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374410553"/>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21404032"/>
                  </a:ext>
                </a:extLst>
              </a:tr>
              <a:tr h="145101">
                <a:tc>
                  <a:txBody>
                    <a:bodyPr/>
                    <a:lstStyle/>
                    <a:p>
                      <a:pPr algn="l" fontAlgn="b"/>
                      <a:r>
                        <a:rPr lang="en-US" sz="600" b="0" i="0" u="none" strike="noStrike" dirty="0">
                          <a:solidFill>
                            <a:srgbClr val="000000"/>
                          </a:solidFill>
                          <a:effectLst/>
                          <a:latin typeface="Calibri" panose="020F0502020204030204" pitchFamily="34" charset="0"/>
                        </a:rPr>
                        <a:t>Assessments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944870815"/>
                  </a:ext>
                </a:extLst>
              </a:tr>
              <a:tr h="145101">
                <a:tc>
                  <a:txBody>
                    <a:bodyPr/>
                    <a:lstStyle/>
                    <a:p>
                      <a:pPr algn="l" fontAlgn="b"/>
                      <a:r>
                        <a:rPr lang="en-US" sz="600" b="0" i="0" u="none" strike="noStrike" dirty="0">
                          <a:solidFill>
                            <a:srgbClr val="000000"/>
                          </a:solidFill>
                          <a:effectLst/>
                          <a:latin typeface="Calibri" panose="020F0502020204030204" pitchFamily="34" charset="0"/>
                        </a:rPr>
                        <a:t>No Proxy Fee</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$318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$328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$338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$358</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44678349"/>
                  </a:ext>
                </a:extLst>
              </a:tr>
              <a:tr h="109063">
                <a:tc>
                  <a:txBody>
                    <a:bodyPr/>
                    <a:lstStyle/>
                    <a:p>
                      <a:pPr algn="l" fontAlgn="b"/>
                      <a:r>
                        <a:rPr lang="en-US" sz="600" b="0" i="0" u="none" strike="noStrike" dirty="0">
                          <a:solidFill>
                            <a:srgbClr val="000000"/>
                          </a:solidFill>
                          <a:effectLst/>
                          <a:latin typeface="Calibri" panose="020F0502020204030204" pitchFamily="34" charset="0"/>
                        </a:rPr>
                        <a:t>Interest</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334472198"/>
                  </a:ext>
                </a:extLst>
              </a:tr>
              <a:tr h="145101">
                <a:tc>
                  <a:txBody>
                    <a:bodyPr/>
                    <a:lstStyle/>
                    <a:p>
                      <a:pPr algn="l" fontAlgn="b"/>
                      <a:r>
                        <a:rPr lang="en-US" sz="600" b="0" i="0" u="none" strike="noStrike" dirty="0">
                          <a:solidFill>
                            <a:srgbClr val="000000"/>
                          </a:solidFill>
                          <a:effectLst/>
                          <a:latin typeface="Calibri" panose="020F0502020204030204" pitchFamily="34" charset="0"/>
                        </a:rPr>
                        <a:t>Late Fees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$632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$651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$670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$691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$711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$755</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386161689"/>
                  </a:ext>
                </a:extLst>
              </a:tr>
              <a:tr h="145101">
                <a:tc>
                  <a:txBody>
                    <a:bodyPr/>
                    <a:lstStyle/>
                    <a:p>
                      <a:pPr algn="l" fontAlgn="b"/>
                      <a:r>
                        <a:rPr lang="en-US" sz="600" b="0" i="0" u="none" strike="noStrike" dirty="0">
                          <a:solidFill>
                            <a:srgbClr val="000000"/>
                          </a:solidFill>
                          <a:effectLst/>
                          <a:latin typeface="Calibri" panose="020F0502020204030204" pitchFamily="34" charset="0"/>
                        </a:rPr>
                        <a:t>Reinvestment Fees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$350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$361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$371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$382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$394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$418</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05904721"/>
                  </a:ext>
                </a:extLst>
              </a:tr>
              <a:tr h="145101">
                <a:tc>
                  <a:txBody>
                    <a:bodyPr/>
                    <a:lstStyle/>
                    <a:p>
                      <a:pPr algn="l" fontAlgn="b"/>
                      <a:r>
                        <a:rPr lang="en-US" sz="600" b="0" i="0" u="none" strike="noStrike" dirty="0">
                          <a:solidFill>
                            <a:srgbClr val="000000"/>
                          </a:solidFill>
                          <a:effectLst/>
                          <a:latin typeface="Calibri" panose="020F0502020204030204" pitchFamily="34" charset="0"/>
                        </a:rPr>
                        <a:t>Collection Fees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102900181"/>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512975933"/>
                  </a:ext>
                </a:extLst>
              </a:tr>
              <a:tr h="181378">
                <a:tc>
                  <a:txBody>
                    <a:bodyPr/>
                    <a:lstStyle/>
                    <a:p>
                      <a:pPr algn="l" fontAlgn="b"/>
                      <a:r>
                        <a:rPr lang="en-US" sz="800" b="0" i="0" u="none" strike="noStrike" dirty="0">
                          <a:solidFill>
                            <a:srgbClr val="000000"/>
                          </a:solidFill>
                          <a:effectLst/>
                          <a:latin typeface="Calibri" panose="020F0502020204030204" pitchFamily="34" charset="0"/>
                        </a:rPr>
                        <a:t>TOTAL  INCOME</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$161,312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$161,351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$161,392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$161,434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$161,477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$161,567</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68371694"/>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179401748"/>
                  </a:ext>
                </a:extLst>
              </a:tr>
              <a:tr h="181378">
                <a:tc>
                  <a:txBody>
                    <a:bodyPr/>
                    <a:lstStyle/>
                    <a:p>
                      <a:pPr algn="l" fontAlgn="b"/>
                      <a:r>
                        <a:rPr lang="en-US" sz="800" b="0" i="0" u="none" strike="noStrike" dirty="0">
                          <a:solidFill>
                            <a:srgbClr val="000000"/>
                          </a:solidFill>
                          <a:effectLst/>
                          <a:latin typeface="Calibri" panose="020F0502020204030204" pitchFamily="34" charset="0"/>
                        </a:rPr>
                        <a:t>OPERATING EXPENSES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725866092"/>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274583531"/>
                  </a:ext>
                </a:extLst>
              </a:tr>
              <a:tr h="145101">
                <a:tc>
                  <a:txBody>
                    <a:bodyPr/>
                    <a:lstStyle/>
                    <a:p>
                      <a:pPr algn="l" fontAlgn="b"/>
                      <a:r>
                        <a:rPr lang="en-US" sz="600" b="0" i="0" u="none" strike="noStrike" dirty="0">
                          <a:solidFill>
                            <a:srgbClr val="000000"/>
                          </a:solidFill>
                          <a:effectLst/>
                          <a:latin typeface="Calibri" panose="020F0502020204030204" pitchFamily="34" charset="0"/>
                        </a:rPr>
                        <a:t>Fees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$192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$204</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31768021"/>
                  </a:ext>
                </a:extLst>
              </a:tr>
              <a:tr h="145101">
                <a:tc>
                  <a:txBody>
                    <a:bodyPr/>
                    <a:lstStyle/>
                    <a:p>
                      <a:pPr algn="l" fontAlgn="b"/>
                      <a:r>
                        <a:rPr lang="en-US" sz="600" b="0" i="0" u="none" strike="noStrike" dirty="0">
                          <a:solidFill>
                            <a:srgbClr val="000000"/>
                          </a:solidFill>
                          <a:effectLst/>
                          <a:latin typeface="Calibri" panose="020F0502020204030204" pitchFamily="34" charset="0"/>
                        </a:rPr>
                        <a:t>Copies&amp;Postage</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$183</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18106342"/>
                  </a:ext>
                </a:extLst>
              </a:tr>
              <a:tr h="145101">
                <a:tc>
                  <a:txBody>
                    <a:bodyPr/>
                    <a:lstStyle/>
                    <a:p>
                      <a:pPr algn="l" fontAlgn="b"/>
                      <a:r>
                        <a:rPr lang="en-US" sz="600" b="0" i="0" u="none" strike="noStrike" dirty="0">
                          <a:solidFill>
                            <a:srgbClr val="000000"/>
                          </a:solidFill>
                          <a:effectLst/>
                          <a:latin typeface="Calibri" panose="020F0502020204030204" pitchFamily="34" charset="0"/>
                        </a:rPr>
                        <a:t>Prof.Service</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$1,120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$1,154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$1,188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$1,224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$1,261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$1,337</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92701556"/>
                  </a:ext>
                </a:extLst>
              </a:tr>
              <a:tr h="145101">
                <a:tc>
                  <a:txBody>
                    <a:bodyPr/>
                    <a:lstStyle/>
                    <a:p>
                      <a:pPr algn="l" fontAlgn="b"/>
                      <a:r>
                        <a:rPr lang="en-US" sz="600" b="0" i="0" u="none" strike="noStrike" dirty="0">
                          <a:solidFill>
                            <a:srgbClr val="000000"/>
                          </a:solidFill>
                          <a:effectLst/>
                          <a:latin typeface="Calibri" panose="020F0502020204030204" pitchFamily="34" charset="0"/>
                        </a:rPr>
                        <a:t>Board Services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$10,390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$10,702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$11,023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$11,353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$11,694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$12,406</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959823134"/>
                  </a:ext>
                </a:extLst>
              </a:tr>
              <a:tr h="145101">
                <a:tc>
                  <a:txBody>
                    <a:bodyPr/>
                    <a:lstStyle/>
                    <a:p>
                      <a:pPr algn="l" fontAlgn="b"/>
                      <a:r>
                        <a:rPr lang="en-US" sz="600" b="0" i="0" u="none" strike="noStrike" dirty="0">
                          <a:solidFill>
                            <a:srgbClr val="000000"/>
                          </a:solidFill>
                          <a:effectLst/>
                          <a:latin typeface="Calibri" panose="020F0502020204030204" pitchFamily="34" charset="0"/>
                        </a:rPr>
                        <a:t>Taxes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$194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$205</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272068325"/>
                  </a:ext>
                </a:extLst>
              </a:tr>
              <a:tr h="145101">
                <a:tc>
                  <a:txBody>
                    <a:bodyPr/>
                    <a:lstStyle/>
                    <a:p>
                      <a:pPr algn="l" fontAlgn="b"/>
                      <a:r>
                        <a:rPr lang="en-US" sz="600" b="0" i="0" u="none" strike="noStrike" dirty="0">
                          <a:solidFill>
                            <a:srgbClr val="000000"/>
                          </a:solidFill>
                          <a:effectLst/>
                          <a:latin typeface="Calibri" panose="020F0502020204030204" pitchFamily="34" charset="0"/>
                        </a:rPr>
                        <a:t>Gen. Operating</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$133</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689326023"/>
                  </a:ext>
                </a:extLst>
              </a:tr>
              <a:tr h="203142">
                <a:tc>
                  <a:txBody>
                    <a:bodyPr/>
                    <a:lstStyle/>
                    <a:p>
                      <a:pPr algn="l" fontAlgn="b"/>
                      <a:r>
                        <a:rPr lang="en-US" sz="600" b="0" i="0" u="none" strike="noStrike" dirty="0">
                          <a:solidFill>
                            <a:srgbClr val="000000"/>
                          </a:solidFill>
                          <a:effectLst/>
                          <a:latin typeface="Calibri" panose="020F0502020204030204" pitchFamily="34" charset="0"/>
                        </a:rPr>
                        <a:t>Insur. Master Policy</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$9,703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$9,994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$10,294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$10,603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$10,921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$11,586</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50612050"/>
                  </a:ext>
                </a:extLst>
              </a:tr>
              <a:tr h="203142">
                <a:tc>
                  <a:txBody>
                    <a:bodyPr/>
                    <a:lstStyle/>
                    <a:p>
                      <a:pPr algn="l" fontAlgn="b"/>
                      <a:r>
                        <a:rPr lang="en-US" sz="600" b="0" i="0" u="none" strike="noStrike" dirty="0">
                          <a:solidFill>
                            <a:srgbClr val="000000"/>
                          </a:solidFill>
                          <a:effectLst/>
                          <a:latin typeface="Calibri" panose="020F0502020204030204" pitchFamily="34" charset="0"/>
                        </a:rPr>
                        <a:t>Insur. D&amp;O</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$1,441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$1,484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$1,529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$1,575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$1,622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$1,721</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16456429"/>
                  </a:ext>
                </a:extLst>
              </a:tr>
              <a:tr h="145101">
                <a:tc>
                  <a:txBody>
                    <a:bodyPr/>
                    <a:lstStyle/>
                    <a:p>
                      <a:pPr algn="l" fontAlgn="b"/>
                      <a:r>
                        <a:rPr lang="en-US" sz="600" b="0" i="0" u="none" strike="noStrike" dirty="0">
                          <a:solidFill>
                            <a:srgbClr val="000000"/>
                          </a:solidFill>
                          <a:effectLst/>
                          <a:latin typeface="Calibri" panose="020F0502020204030204" pitchFamily="34" charset="0"/>
                        </a:rPr>
                        <a:t>Legal</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$1,485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$1,530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$1,575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$1,623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$1,671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$1,773</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417928286"/>
                  </a:ext>
                </a:extLst>
              </a:tr>
              <a:tr h="145101">
                <a:tc>
                  <a:txBody>
                    <a:bodyPr/>
                    <a:lstStyle/>
                    <a:p>
                      <a:pPr algn="l" fontAlgn="b"/>
                      <a:r>
                        <a:rPr lang="en-US" sz="600" b="0" i="0" u="none" strike="noStrike" dirty="0">
                          <a:solidFill>
                            <a:srgbClr val="000000"/>
                          </a:solidFill>
                          <a:effectLst/>
                          <a:latin typeface="Calibri" panose="020F0502020204030204" pitchFamily="34" charset="0"/>
                        </a:rPr>
                        <a:t>Accounting</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$5,300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$5,459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$5,623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$5,791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$5,965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$6,328</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108430598"/>
                  </a:ext>
                </a:extLst>
              </a:tr>
              <a:tr h="145101">
                <a:tc>
                  <a:txBody>
                    <a:bodyPr/>
                    <a:lstStyle/>
                    <a:p>
                      <a:pPr algn="l" fontAlgn="b"/>
                      <a:r>
                        <a:rPr lang="en-US" sz="600" b="0" i="0" u="none" strike="noStrike" dirty="0">
                          <a:solidFill>
                            <a:srgbClr val="000000"/>
                          </a:solidFill>
                          <a:effectLst/>
                          <a:latin typeface="Calibri" panose="020F0502020204030204" pitchFamily="34" charset="0"/>
                        </a:rPr>
                        <a:t>Maint. &amp; Repairs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$784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$808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$832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$857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$882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$936</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630725366"/>
                  </a:ext>
                </a:extLst>
              </a:tr>
              <a:tr h="145101">
                <a:tc>
                  <a:txBody>
                    <a:bodyPr/>
                    <a:lstStyle/>
                    <a:p>
                      <a:pPr algn="l" fontAlgn="b"/>
                      <a:r>
                        <a:rPr lang="en-US" sz="600" b="0" i="0" u="none" strike="noStrike" dirty="0">
                          <a:solidFill>
                            <a:srgbClr val="000000"/>
                          </a:solidFill>
                          <a:effectLst/>
                          <a:latin typeface="Calibri" panose="020F0502020204030204" pitchFamily="34" charset="0"/>
                        </a:rPr>
                        <a:t>Fire Sprinklers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$2,901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$2,988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$3,078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$3,170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$3,265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$3,464</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79550089"/>
                  </a:ext>
                </a:extLst>
              </a:tr>
              <a:tr h="203142">
                <a:tc>
                  <a:txBody>
                    <a:bodyPr/>
                    <a:lstStyle/>
                    <a:p>
                      <a:pPr algn="l" fontAlgn="b"/>
                      <a:r>
                        <a:rPr lang="en-US" sz="600" b="0" i="0" u="none" strike="noStrike" dirty="0">
                          <a:solidFill>
                            <a:srgbClr val="000000"/>
                          </a:solidFill>
                          <a:effectLst/>
                          <a:latin typeface="Calibri" panose="020F0502020204030204" pitchFamily="34" charset="0"/>
                        </a:rPr>
                        <a:t>Landscaping Cont.</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$34,150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$35,175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$36,230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$37,317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$38,436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$40,777</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294478746"/>
                  </a:ext>
                </a:extLst>
              </a:tr>
              <a:tr h="145101">
                <a:tc>
                  <a:txBody>
                    <a:bodyPr/>
                    <a:lstStyle/>
                    <a:p>
                      <a:pPr algn="l" fontAlgn="b"/>
                      <a:r>
                        <a:rPr lang="en-US" sz="600" b="0" i="0" u="none" strike="noStrike" dirty="0">
                          <a:solidFill>
                            <a:srgbClr val="000000"/>
                          </a:solidFill>
                          <a:effectLst/>
                          <a:latin typeface="Calibri" panose="020F0502020204030204" pitchFamily="34" charset="0"/>
                        </a:rPr>
                        <a:t>Landscaping Sprinklers</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$1,133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$1,167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$1,202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$1,238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$1,275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$1,353</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59107620"/>
                  </a:ext>
                </a:extLst>
              </a:tr>
              <a:tr h="145101">
                <a:tc>
                  <a:txBody>
                    <a:bodyPr/>
                    <a:lstStyle/>
                    <a:p>
                      <a:pPr algn="l" fontAlgn="b"/>
                      <a:r>
                        <a:rPr lang="en-US" sz="600" b="0" i="0" u="none" strike="noStrike" dirty="0">
                          <a:solidFill>
                            <a:srgbClr val="000000"/>
                          </a:solidFill>
                          <a:effectLst/>
                          <a:latin typeface="Calibri" panose="020F0502020204030204" pitchFamily="34" charset="0"/>
                        </a:rPr>
                        <a:t>Tree Spray</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$849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$874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$901</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$928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$956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$1,014</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708220958"/>
                  </a:ext>
                </a:extLst>
              </a:tr>
              <a:tr h="145101">
                <a:tc>
                  <a:txBody>
                    <a:bodyPr/>
                    <a:lstStyle/>
                    <a:p>
                      <a:pPr algn="l" fontAlgn="b"/>
                      <a:r>
                        <a:rPr lang="en-US" sz="600" b="0" i="0" u="none" strike="noStrike" dirty="0">
                          <a:solidFill>
                            <a:srgbClr val="000000"/>
                          </a:solidFill>
                          <a:effectLst/>
                          <a:latin typeface="Calibri" panose="020F0502020204030204" pitchFamily="34" charset="0"/>
                        </a:rPr>
                        <a:t>Landscaping Fert.</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$1,107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$1,140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$1,174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$1,210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$1,246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$1,322</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162134616"/>
                  </a:ext>
                </a:extLst>
              </a:tr>
              <a:tr h="145101">
                <a:tc>
                  <a:txBody>
                    <a:bodyPr/>
                    <a:lstStyle/>
                    <a:p>
                      <a:pPr algn="l" fontAlgn="b"/>
                      <a:r>
                        <a:rPr lang="en-US" sz="600" b="0" i="0" u="none" strike="noStrike" dirty="0">
                          <a:solidFill>
                            <a:srgbClr val="000000"/>
                          </a:solidFill>
                          <a:effectLst/>
                          <a:latin typeface="Calibri" panose="020F0502020204030204" pitchFamily="34" charset="0"/>
                        </a:rPr>
                        <a:t>Snow Removal</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$4,680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$4,820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$4,965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$5,114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$5,267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$5,588</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488179216"/>
                  </a:ext>
                </a:extLst>
              </a:tr>
              <a:tr h="145101">
                <a:tc>
                  <a:txBody>
                    <a:bodyPr/>
                    <a:lstStyle/>
                    <a:p>
                      <a:pPr algn="l" fontAlgn="b"/>
                      <a:r>
                        <a:rPr lang="en-US" sz="600" b="0" i="0" u="none" strike="noStrike" dirty="0">
                          <a:solidFill>
                            <a:srgbClr val="000000"/>
                          </a:solidFill>
                          <a:effectLst/>
                          <a:latin typeface="Calibri" panose="020F0502020204030204" pitchFamily="34" charset="0"/>
                        </a:rPr>
                        <a:t>Electricity</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$154</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$184</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998659169"/>
                  </a:ext>
                </a:extLst>
              </a:tr>
              <a:tr h="145101">
                <a:tc>
                  <a:txBody>
                    <a:bodyPr/>
                    <a:lstStyle/>
                    <a:p>
                      <a:pPr algn="l" fontAlgn="b"/>
                      <a:r>
                        <a:rPr lang="en-US" sz="600" b="0" i="0" u="none" strike="noStrike" dirty="0">
                          <a:solidFill>
                            <a:srgbClr val="000000"/>
                          </a:solidFill>
                          <a:effectLst/>
                          <a:latin typeface="Calibri" panose="020F0502020204030204" pitchFamily="34" charset="0"/>
                        </a:rPr>
                        <a:t>Water</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$6,086</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$6,269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$6,457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$6,650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$6,850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$7,267</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816451524"/>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673441119"/>
                  </a:ext>
                </a:extLst>
              </a:tr>
              <a:tr h="181378">
                <a:tc>
                  <a:txBody>
                    <a:bodyPr/>
                    <a:lstStyle/>
                    <a:p>
                      <a:pPr algn="l" fontAlgn="b"/>
                      <a:r>
                        <a:rPr lang="en-US" sz="800" b="0" i="0" u="none" strike="noStrike" dirty="0">
                          <a:solidFill>
                            <a:srgbClr val="000000"/>
                          </a:solidFill>
                          <a:effectLst/>
                          <a:latin typeface="Calibri" panose="020F0502020204030204" pitchFamily="34" charset="0"/>
                        </a:rPr>
                        <a:t>TOTAL EXPENSE</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$81,890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$84,347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$86,877</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$89,483</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$92,168</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$97,781</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85810342"/>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931620395"/>
                  </a:ext>
                </a:extLst>
              </a:tr>
              <a:tr h="203142">
                <a:tc gridSpan="2">
                  <a:txBody>
                    <a:bodyPr/>
                    <a:lstStyle/>
                    <a:p>
                      <a:pPr algn="l" fontAlgn="b"/>
                      <a:r>
                        <a:rPr lang="en-US" sz="800" b="0" i="0" u="none" strike="noStrike" dirty="0">
                          <a:solidFill>
                            <a:srgbClr val="000000"/>
                          </a:solidFill>
                          <a:effectLst/>
                          <a:latin typeface="Calibri" panose="020F0502020204030204" pitchFamily="34" charset="0"/>
                        </a:rPr>
                        <a:t>NET OPERATING INCOME </a:t>
                      </a:r>
                    </a:p>
                  </a:txBody>
                  <a:tcPr marL="5382" marR="5382" marT="5382" marB="0" anchor="b">
                    <a:lnL>
                      <a:noFill/>
                    </a:lnL>
                    <a:lnR>
                      <a:noFill/>
                    </a:lnR>
                    <a:lnT>
                      <a:noFill/>
                    </a:lnT>
                    <a:lnB>
                      <a:noFill/>
                    </a:lnB>
                  </a:tcPr>
                </a:tc>
                <a:tc hMerge="1">
                  <a:txBody>
                    <a:bodyPr/>
                    <a:lstStyle/>
                    <a:p>
                      <a:endParaRPr lang="en-US"/>
                    </a:p>
                  </a:txBody>
                  <a:tcPr/>
                </a:tc>
                <a:tc>
                  <a:txBody>
                    <a:bodyPr/>
                    <a:lstStyle/>
                    <a:p>
                      <a:pPr algn="r" fontAlgn="b"/>
                      <a:r>
                        <a:rPr lang="en-US" sz="600" b="0" i="0" u="none" strike="noStrike" dirty="0">
                          <a:solidFill>
                            <a:srgbClr val="000000"/>
                          </a:solidFill>
                          <a:effectLst/>
                          <a:latin typeface="Calibri" panose="020F0502020204030204" pitchFamily="34" charset="0"/>
                        </a:rPr>
                        <a:t>$79,422</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$77,005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$74,515</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$71,950</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$69,309</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$63,786</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46791206"/>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467153734"/>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797950401"/>
                  </a:ext>
                </a:extLst>
              </a:tr>
              <a:tr h="145101">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10K</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15K</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20K</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23K</a:t>
                      </a:r>
                    </a:p>
                  </a:txBody>
                  <a:tcPr marL="5382" marR="5382" marT="538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32K</a:t>
                      </a:r>
                    </a:p>
                  </a:txBody>
                  <a:tcPr marL="5382" marR="5382" marT="538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73145388"/>
                  </a:ext>
                </a:extLst>
              </a:tr>
            </a:tbl>
          </a:graphicData>
        </a:graphic>
      </p:graphicFrame>
      <p:sp>
        <p:nvSpPr>
          <p:cNvPr id="2" name="Footer Placeholder 1"/>
          <p:cNvSpPr>
            <a:spLocks noGrp="1"/>
          </p:cNvSpPr>
          <p:nvPr>
            <p:ph type="ftr" sz="quarter" idx="11"/>
          </p:nvPr>
        </p:nvSpPr>
        <p:spPr/>
        <p:txBody>
          <a:bodyPr/>
          <a:lstStyle/>
          <a:p>
            <a:r>
              <a:rPr lang="en-US" dirty="0"/>
              <a:t>Elk Run Phase IV</a:t>
            </a:r>
          </a:p>
        </p:txBody>
      </p:sp>
      <p:sp>
        <p:nvSpPr>
          <p:cNvPr id="3" name="Slide Number Placeholder 2"/>
          <p:cNvSpPr>
            <a:spLocks noGrp="1"/>
          </p:cNvSpPr>
          <p:nvPr>
            <p:ph type="sldNum" sz="quarter" idx="12"/>
          </p:nvPr>
        </p:nvSpPr>
        <p:spPr/>
        <p:txBody>
          <a:bodyPr/>
          <a:lstStyle/>
          <a:p>
            <a:fld id="{32C128C7-FF4B-451C-A0A7-A8D368CCB24F}" type="slidenum">
              <a:rPr lang="en-US" smtClean="0"/>
              <a:pPr/>
              <a:t>28</a:t>
            </a:fld>
            <a:endParaRPr lang="en-US" dirty="0"/>
          </a:p>
        </p:txBody>
      </p:sp>
      <p:sp>
        <p:nvSpPr>
          <p:cNvPr id="6" name="TextBox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C1BF1EB-EF34-488F-8842-7C2136675973}"/>
              </a:ext>
            </a:extLst>
          </p:cNvPr>
          <p:cNvSpPr txBox="1"/>
          <p:nvPr/>
        </p:nvSpPr>
        <p:spPr>
          <a:xfrm>
            <a:off x="73152" y="172700"/>
            <a:ext cx="787713" cy="6001643"/>
          </a:xfrm>
          <a:prstGeom prst="rect">
            <a:avLst/>
          </a:prstGeom>
          <a:noFill/>
        </p:spPr>
        <p:txBody>
          <a:bodyPr wrap="square" rtlCol="0">
            <a:spAutoFit/>
          </a:bodyPr>
          <a:lstStyle/>
          <a:p>
            <a:pPr algn="ctr"/>
            <a:r>
              <a:rPr lang="en-US" sz="2400" b="1" dirty="0"/>
              <a:t>P</a:t>
            </a:r>
          </a:p>
          <a:p>
            <a:pPr algn="ctr"/>
            <a:r>
              <a:rPr lang="en-US" sz="2400" b="1" dirty="0"/>
              <a:t>L</a:t>
            </a:r>
          </a:p>
          <a:p>
            <a:pPr algn="ctr"/>
            <a:r>
              <a:rPr lang="en-US" sz="2400" b="1" dirty="0"/>
              <a:t>A</a:t>
            </a:r>
          </a:p>
          <a:p>
            <a:pPr algn="ctr"/>
            <a:r>
              <a:rPr lang="en-US" sz="2400" b="1" dirty="0"/>
              <a:t>N</a:t>
            </a:r>
          </a:p>
          <a:p>
            <a:pPr algn="ctr"/>
            <a:r>
              <a:rPr lang="en-US" sz="2400" b="1" dirty="0"/>
              <a:t>N</a:t>
            </a:r>
          </a:p>
          <a:p>
            <a:pPr algn="ctr"/>
            <a:r>
              <a:rPr lang="en-US" sz="2400" b="1" dirty="0"/>
              <a:t>E</a:t>
            </a:r>
          </a:p>
          <a:p>
            <a:pPr algn="ctr"/>
            <a:r>
              <a:rPr lang="en-US" sz="2400" b="1" dirty="0"/>
              <a:t>D</a:t>
            </a:r>
          </a:p>
          <a:p>
            <a:pPr algn="ctr"/>
            <a:endParaRPr lang="en-US" sz="2400" b="1" dirty="0"/>
          </a:p>
          <a:p>
            <a:pPr algn="ctr"/>
            <a:r>
              <a:rPr lang="en-US" sz="2400" b="1" dirty="0"/>
              <a:t>5-yr</a:t>
            </a:r>
          </a:p>
          <a:p>
            <a:pPr algn="ctr"/>
            <a:endParaRPr lang="en-US" sz="2400" b="1" dirty="0"/>
          </a:p>
          <a:p>
            <a:pPr algn="ctr"/>
            <a:r>
              <a:rPr lang="en-US" sz="2400" b="1" dirty="0"/>
              <a:t>B</a:t>
            </a:r>
          </a:p>
          <a:p>
            <a:pPr algn="ctr"/>
            <a:r>
              <a:rPr lang="en-US" sz="2400" b="1" dirty="0"/>
              <a:t>U</a:t>
            </a:r>
          </a:p>
          <a:p>
            <a:pPr algn="ctr"/>
            <a:r>
              <a:rPr lang="en-US" sz="2400" b="1" dirty="0"/>
              <a:t>D</a:t>
            </a:r>
          </a:p>
          <a:p>
            <a:pPr algn="ctr"/>
            <a:r>
              <a:rPr lang="en-US" sz="2400" b="1" dirty="0"/>
              <a:t>G</a:t>
            </a:r>
          </a:p>
          <a:p>
            <a:pPr algn="ctr"/>
            <a:r>
              <a:rPr lang="en-US" sz="2400" b="1" dirty="0"/>
              <a:t>E</a:t>
            </a:r>
          </a:p>
          <a:p>
            <a:pPr algn="ctr"/>
            <a:r>
              <a:rPr lang="en-US" sz="2400" b="1" dirty="0"/>
              <a:t>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1200461"/>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E7D39CD-6BEB-4E02-B708-0EDE18727A8A}"/>
              </a:ext>
            </a:extLst>
          </p:cNvPr>
          <p:cNvSpPr>
            <a:spLocks noGrp="1"/>
          </p:cNvSpPr>
          <p:nvPr>
            <p:ph type="title"/>
          </p:nvPr>
        </p:nvSpPr>
        <p:spPr/>
        <p:txBody>
          <a:bodyPr>
            <a:normAutofit fontScale="90000"/>
          </a:bodyPr>
          <a:lstStyle/>
          <a:p>
            <a:r>
              <a:rPr lang="en-US" dirty="0"/>
              <a:t>Reserve Study and Planned Budget – Anticipated Deficit</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28CA8CF-BF3F-4934-85C6-D35BE10E4B4E}"/>
              </a:ext>
            </a:extLst>
          </p:cNvPr>
          <p:cNvSpPr>
            <a:spLocks noGrp="1"/>
          </p:cNvSpPr>
          <p:nvPr>
            <p:ph idx="1"/>
          </p:nvPr>
        </p:nvSpPr>
        <p:spPr>
          <a:xfrm>
            <a:off x="1435608" y="1924050"/>
            <a:ext cx="7498080" cy="4114800"/>
          </a:xfrm>
        </p:spPr>
        <p:txBody>
          <a:bodyPr>
            <a:normAutofit/>
          </a:bodyPr>
          <a:lstStyle/>
          <a:p>
            <a:r>
              <a:rPr lang="en-US" sz="2800" dirty="0"/>
              <a:t>March 8</a:t>
            </a:r>
            <a:r>
              <a:rPr lang="en-US" sz="2800" baseline="30000" dirty="0"/>
              <a:t>th</a:t>
            </a:r>
            <a:r>
              <a:rPr lang="en-US" sz="2800" dirty="0"/>
              <a:t> and March 11</a:t>
            </a:r>
            <a:r>
              <a:rPr lang="en-US" sz="2800" baseline="30000" dirty="0"/>
              <a:t>th</a:t>
            </a:r>
            <a:r>
              <a:rPr lang="en-US" sz="2800" dirty="0"/>
              <a:t> emails sent were based upon Planned Budgets and anticipated deficit to Reserves of $100K</a:t>
            </a:r>
          </a:p>
          <a:p>
            <a:r>
              <a:rPr lang="en-US" sz="2800" dirty="0"/>
              <a:t>Suggested dues increase of 12.5% was a proactive means to resolve the Study recommendations within the Planned Budget</a:t>
            </a:r>
          </a:p>
          <a:p>
            <a:r>
              <a:rPr lang="en-US" sz="2800" dirty="0"/>
              <a:t>This could not anticipate any budgetary surprises above the 3% inflation rate calculated</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29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092487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A1BFFD7-AA0F-46BC-8D56-B3B59F9BBA0D}"/>
              </a:ext>
            </a:extLst>
          </p:cNvPr>
          <p:cNvSpPr>
            <a:spLocks noGrp="1"/>
          </p:cNvSpPr>
          <p:nvPr>
            <p:ph type="ctrTitle"/>
          </p:nvPr>
        </p:nvSpPr>
        <p:spPr>
          <a:xfrm>
            <a:off x="1371600" y="2057400"/>
            <a:ext cx="7406640" cy="1472184"/>
          </a:xfrm>
        </p:spPr>
        <p:txBody>
          <a:bodyPr/>
          <a:lstStyle/>
          <a:p>
            <a:r>
              <a:rPr lang="en-US" dirty="0"/>
              <a:t>Your HOA’s Board of Directors</a:t>
            </a:r>
          </a:p>
        </p:txBody>
      </p:sp>
      <p:pic>
        <p:nvPicPr>
          <p:cNvPr id="3" name="Graphic 2" descr="Group with solid fill">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10D497E-8FD2-4942-BA39-376A46AA322A}"/>
              </a:ext>
            </a:extLst>
          </p:cNvPr>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 uri="{96DAC541-7B7A-43D3-8B79-37D633B846F1}">
                <asvg:svgBlip xmlns:asvg="http://schemas.microsoft.com/office/drawing/2016/SVG/main" xmlns:p="http://schemas.openxmlformats.org/presentationml/2006/main" xmlns:r="http://schemas.openxmlformats.org/officeDocument/2006/relationships" xmlns:a="http://schemas.openxmlformats.org/drawingml/2006/main" xmlns="" r:embed="rId3"/>
              </a:ext>
            </a:extLst>
          </a:blip>
          <a:stretch>
            <a:fillRect/>
          </a:stretch>
        </p:blipFill>
        <p:spPr>
          <a:xfrm>
            <a:off x="5334000" y="3886200"/>
            <a:ext cx="2133600" cy="21336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4572951"/>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4AC8FDE-EC8B-4A60-8D7A-F33A0CBF9FA0}"/>
              </a:ext>
            </a:extLst>
          </p:cNvPr>
          <p:cNvSpPr>
            <a:spLocks noGrp="1"/>
          </p:cNvSpPr>
          <p:nvPr>
            <p:ph type="ctrTitle"/>
          </p:nvPr>
        </p:nvSpPr>
        <p:spPr>
          <a:xfrm>
            <a:off x="1432560" y="359898"/>
            <a:ext cx="7406640" cy="859302"/>
          </a:xfrm>
        </p:spPr>
        <p:txBody>
          <a:bodyPr/>
          <a:lstStyle/>
          <a:p>
            <a:r>
              <a:rPr lang="en-US" dirty="0"/>
              <a:t>2021 Budgetary Surprises </a:t>
            </a:r>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45A07E-12CC-4E22-8551-691047A35846}"/>
              </a:ext>
            </a:extLst>
          </p:cNvPr>
          <p:cNvSpPr>
            <a:spLocks noGrp="1"/>
          </p:cNvSpPr>
          <p:nvPr>
            <p:ph type="subTitle" idx="1"/>
          </p:nvPr>
        </p:nvSpPr>
        <p:spPr>
          <a:xfrm>
            <a:off x="1295400" y="1524000"/>
            <a:ext cx="7772400" cy="4876800"/>
          </a:xfrm>
        </p:spPr>
        <p:txBody>
          <a:bodyPr>
            <a:normAutofit/>
          </a:bodyPr>
          <a:lstStyle/>
          <a:p>
            <a:pPr marL="541782" indent="-514350">
              <a:buFont typeface="+mj-lt"/>
              <a:buAutoNum type="arabicPeriod"/>
            </a:pPr>
            <a:r>
              <a:rPr lang="en-US" dirty="0"/>
              <a:t>Grounds contractor GMS was purchased by Eshenfelder with notice to Elk Run in March 2021 w/ total change in methodology and proposed 34% increase in costs</a:t>
            </a:r>
          </a:p>
          <a:p>
            <a:pPr marL="541782" indent="-514350">
              <a:buFont typeface="+mj-lt"/>
              <a:buAutoNum type="arabicPeriod"/>
            </a:pPr>
            <a:r>
              <a:rPr lang="en-US" dirty="0"/>
              <a:t>RFP replaced Eshenfelder with Bolli, but even so increase in costs is real and permanent</a:t>
            </a:r>
          </a:p>
          <a:p>
            <a:pPr marL="541782" indent="-514350">
              <a:buFont typeface="+mj-lt"/>
              <a:buAutoNum type="arabicPeriod"/>
            </a:pPr>
            <a:r>
              <a:rPr lang="en-US" dirty="0"/>
              <a:t>Insurance re-evaluation to provide full coverage by increasing limits to today’s replacement costs brings increase in premium of 35%</a:t>
            </a:r>
          </a:p>
          <a:p>
            <a:pPr marL="541782" indent="-514350">
              <a:buFont typeface="+mj-lt"/>
              <a:buAutoNum type="arabicPeriod"/>
            </a:pPr>
            <a:r>
              <a:rPr lang="en-US" dirty="0"/>
              <a:t>Likely, more surprises yet to come</a:t>
            </a:r>
          </a:p>
          <a:p>
            <a:endParaRPr lang="en-US" dirty="0"/>
          </a:p>
          <a:p>
            <a:pPr marL="541782" indent="-514350">
              <a:buFont typeface="+mj-lt"/>
              <a:buAutoNum type="arabicPeriod"/>
            </a:pPr>
            <a:endParaRPr lang="en-US" dirty="0"/>
          </a:p>
          <a:p>
            <a:endParaRPr lang="en-US"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7925247"/>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8A746C-45FD-4D76-8EA2-FC7FD3A9A667}"/>
              </a:ext>
            </a:extLst>
          </p:cNvPr>
          <p:cNvSpPr>
            <a:spLocks noGrp="1"/>
          </p:cNvSpPr>
          <p:nvPr>
            <p:ph type="title"/>
          </p:nvPr>
        </p:nvSpPr>
        <p:spPr/>
        <p:txBody>
          <a:bodyPr/>
          <a:lstStyle/>
          <a:p>
            <a:r>
              <a:rPr lang="en-US" dirty="0"/>
              <a:t>Key Take-aways from Finances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93A38AF-2597-43EB-9554-FE0E8660EB21}"/>
              </a:ext>
            </a:extLst>
          </p:cNvPr>
          <p:cNvSpPr>
            <a:spLocks noGrp="1"/>
          </p:cNvSpPr>
          <p:nvPr>
            <p:ph sz="half" idx="1"/>
          </p:nvPr>
        </p:nvSpPr>
        <p:spPr/>
        <p:txBody>
          <a:bodyPr/>
          <a:lstStyle/>
          <a:p>
            <a:r>
              <a:rPr lang="en-US" dirty="0"/>
              <a:t>Forecasts are not set in stone</a:t>
            </a:r>
          </a:p>
          <a:p>
            <a:r>
              <a:rPr lang="en-US" dirty="0"/>
              <a:t>Costs have been and are rising</a:t>
            </a:r>
          </a:p>
          <a:p>
            <a:r>
              <a:rPr lang="en-US" dirty="0"/>
              <a:t>New expense has not been matched with new income</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7CF5D8-DED7-4BC7-8A36-A4B1C0BC5AD2}"/>
              </a:ext>
            </a:extLst>
          </p:cNvPr>
          <p:cNvSpPr>
            <a:spLocks noGrp="1"/>
          </p:cNvSpPr>
          <p:nvPr>
            <p:ph sz="half" idx="2"/>
          </p:nvPr>
        </p:nvSpPr>
        <p:spPr/>
        <p:txBody>
          <a:bodyPr/>
          <a:lstStyle/>
          <a:p>
            <a:r>
              <a:rPr lang="en-US" dirty="0"/>
              <a:t>Reserves are strong but not perfect</a:t>
            </a:r>
          </a:p>
          <a:p>
            <a:r>
              <a:rPr lang="en-US" dirty="0"/>
              <a:t>The Study is a recommendation, not a specific obligation</a:t>
            </a:r>
          </a:p>
          <a:p>
            <a:r>
              <a:rPr lang="en-US" dirty="0"/>
              <a:t>Action is warranted and necessary</a:t>
            </a:r>
          </a:p>
        </p:txBody>
      </p:sp>
      <p:sp>
        <p:nvSpPr>
          <p:cNvPr id="5"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35D94E6-FC54-498B-AB47-73AE610BD938}"/>
              </a:ext>
            </a:extLst>
          </p:cNvPr>
          <p:cNvSpPr txBox="1"/>
          <p:nvPr/>
        </p:nvSpPr>
        <p:spPr>
          <a:xfrm>
            <a:off x="1277112" y="4987111"/>
            <a:ext cx="7866888" cy="1200329"/>
          </a:xfrm>
          <a:prstGeom prst="rect">
            <a:avLst/>
          </a:prstGeom>
          <a:noFill/>
        </p:spPr>
        <p:txBody>
          <a:bodyPr wrap="square" rtlCol="0">
            <a:spAutoFit/>
          </a:bodyPr>
          <a:lstStyle/>
          <a:p>
            <a:r>
              <a:rPr lang="en-US" sz="2400" b="1" dirty="0"/>
              <a:t>Either Dues need to be raised starting immediately, or a major Assessment is going to be needed at some point in the near future</a:t>
            </a:r>
          </a:p>
        </p:txBody>
      </p:sp>
      <p:sp>
        <p:nvSpPr>
          <p:cNvPr id="6" name="Footer Placeholder 5"/>
          <p:cNvSpPr>
            <a:spLocks noGrp="1"/>
          </p:cNvSpPr>
          <p:nvPr>
            <p:ph type="ftr" sz="quarter" idx="11"/>
          </p:nvPr>
        </p:nvSpPr>
        <p:spPr/>
        <p:txBody>
          <a:bodyPr/>
          <a:lstStyle/>
          <a:p>
            <a:r>
              <a:rPr lang="en-US" dirty="0"/>
              <a:t>Elk Run Phase IV</a:t>
            </a:r>
          </a:p>
        </p:txBody>
      </p:sp>
      <p:sp>
        <p:nvSpPr>
          <p:cNvPr id="7" name="Slide Number Placeholder 6"/>
          <p:cNvSpPr>
            <a:spLocks noGrp="1"/>
          </p:cNvSpPr>
          <p:nvPr>
            <p:ph type="sldNum" sz="quarter" idx="12"/>
          </p:nvPr>
        </p:nvSpPr>
        <p:spPr/>
        <p:txBody>
          <a:bodyPr/>
          <a:lstStyle/>
          <a:p>
            <a:fld id="{32C128C7-FF4B-451C-A0A7-A8D368CCB24F}" type="slidenum">
              <a:rPr lang="en-US" smtClean="0"/>
              <a:pPr/>
              <a:t>31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9869954"/>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7465E0F-DC4A-40DE-9BAE-B57B916A707D}"/>
              </a:ext>
            </a:extLst>
          </p:cNvPr>
          <p:cNvSpPr>
            <a:spLocks noGrp="1"/>
          </p:cNvSpPr>
          <p:nvPr>
            <p:ph type="title"/>
          </p:nvPr>
        </p:nvSpPr>
        <p:spPr>
          <a:xfrm>
            <a:off x="1142999" y="4815"/>
            <a:ext cx="7790688" cy="476250"/>
          </a:xfrm>
        </p:spPr>
        <p:txBody>
          <a:bodyPr>
            <a:normAutofit fontScale="90000"/>
          </a:bodyPr>
          <a:lstStyle/>
          <a:p>
            <a:r>
              <a:rPr lang="en-US" sz="3200" dirty="0"/>
              <a:t>w “Real” Costs</a:t>
            </a:r>
          </a:p>
        </p:txBody>
      </p:sp>
      <p:graphicFrame>
        <p:nvGraphicFramePr>
          <p:cNvPr id="6" name="Content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3EC060D-2051-4310-A272-0653EBCCA4B9}"/>
              </a:ext>
            </a:extLst>
          </p:cNvPr>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43953425"/>
              </p:ext>
            </p:extLst>
          </p:nvPr>
        </p:nvGraphicFramePr>
        <p:xfrm>
          <a:off x="1142999" y="481065"/>
          <a:ext cx="7927850" cy="6224514"/>
        </p:xfrm>
        <a:graphic>
          <a:graphicData uri="http://schemas.openxmlformats.org/drawingml/2006/table">
            <a:tbl>
              <a:tblPr/>
              <a:tblGrid>
                <a:gridCol w="176174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7749234"/>
                    </a:ext>
                  </a:extLst>
                </a:gridCol>
                <a:gridCol w="13817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388302972"/>
                    </a:ext>
                  </a:extLst>
                </a:gridCol>
                <a:gridCol w="71678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979813389"/>
                    </a:ext>
                  </a:extLst>
                </a:gridCol>
                <a:gridCol w="198629">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14899309"/>
                    </a:ext>
                  </a:extLst>
                </a:gridCol>
                <a:gridCol w="75996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76205975"/>
                    </a:ext>
                  </a:extLst>
                </a:gridCol>
                <a:gridCol w="21877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465940249"/>
                    </a:ext>
                  </a:extLst>
                </a:gridCol>
                <a:gridCol w="68224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28382744"/>
                    </a:ext>
                  </a:extLst>
                </a:gridCol>
                <a:gridCol w="19575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707035850"/>
                    </a:ext>
                  </a:extLst>
                </a:gridCol>
                <a:gridCol w="738842">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561276538"/>
                    </a:ext>
                  </a:extLst>
                </a:gridCol>
                <a:gridCol w="15066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7898146"/>
                    </a:ext>
                  </a:extLst>
                </a:gridCol>
                <a:gridCol w="75996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97215053"/>
                    </a:ext>
                  </a:extLst>
                </a:gridCol>
                <a:gridCol w="23317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378802554"/>
                    </a:ext>
                  </a:extLst>
                </a:gridCol>
                <a:gridCol w="82042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492479541"/>
                    </a:ext>
                  </a:extLst>
                </a:gridCol>
                <a:gridCol w="55270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4726658"/>
                    </a:ext>
                  </a:extLst>
                </a:gridCol>
              </a:tblGrid>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2020</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2021</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2022</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2023</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2024</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2025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920417695"/>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Actual</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172" marR="5172" marT="5172" marB="0" anchor="b">
                    <a:lnL>
                      <a:noFill/>
                    </a:lnL>
                    <a:lnR>
                      <a:noFill/>
                    </a:lnR>
                    <a:lnT>
                      <a:noFill/>
                    </a:lnT>
                    <a:lnB>
                      <a:noFill/>
                    </a:lnB>
                  </a:tcPr>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ctr" fontAlgn="b"/>
                      <a:r>
                        <a:rPr lang="en-US" sz="600" b="0" i="0" u="none" strike="noStrike" dirty="0">
                          <a:solidFill>
                            <a:srgbClr val="000000"/>
                          </a:solidFill>
                          <a:effectLst/>
                          <a:latin typeface="Calibri" panose="020F0502020204030204" pitchFamily="34" charset="0"/>
                        </a:rPr>
                        <a:t> 3% YOY</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939563652"/>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62028100"/>
                  </a:ext>
                </a:extLst>
              </a:tr>
              <a:tr h="167651">
                <a:tc>
                  <a:txBody>
                    <a:bodyPr/>
                    <a:lstStyle/>
                    <a:p>
                      <a:pPr algn="l" fontAlgn="b"/>
                      <a:r>
                        <a:rPr lang="en-US" sz="800" b="0" i="0" u="none" strike="noStrike" dirty="0">
                          <a:solidFill>
                            <a:srgbClr val="000000"/>
                          </a:solidFill>
                          <a:effectLst/>
                          <a:latin typeface="Calibri" panose="020F0502020204030204" pitchFamily="34" charset="0"/>
                        </a:rPr>
                        <a:t>INCOME</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938097877"/>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50060034"/>
                  </a:ext>
                </a:extLst>
              </a:tr>
              <a:tr h="134120">
                <a:tc>
                  <a:txBody>
                    <a:bodyPr/>
                    <a:lstStyle/>
                    <a:p>
                      <a:pPr algn="l" fontAlgn="b"/>
                      <a:r>
                        <a:rPr lang="en-US" sz="600" b="0" i="0" u="none" strike="noStrike" dirty="0">
                          <a:solidFill>
                            <a:srgbClr val="000000"/>
                          </a:solidFill>
                          <a:effectLst/>
                          <a:latin typeface="Calibri" panose="020F0502020204030204" pitchFamily="34" charset="0"/>
                        </a:rPr>
                        <a:t>Assessments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$160,000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23488799"/>
                  </a:ext>
                </a:extLst>
              </a:tr>
              <a:tr h="134120">
                <a:tc>
                  <a:txBody>
                    <a:bodyPr/>
                    <a:lstStyle/>
                    <a:p>
                      <a:pPr algn="l" fontAlgn="b"/>
                      <a:r>
                        <a:rPr lang="en-US" sz="600" b="0" i="0" u="none" strike="noStrike" dirty="0">
                          <a:solidFill>
                            <a:srgbClr val="000000"/>
                          </a:solidFill>
                          <a:effectLst/>
                          <a:latin typeface="Calibri" panose="020F0502020204030204" pitchFamily="34" charset="0"/>
                        </a:rPr>
                        <a:t>No Proxy Fee</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$309</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$318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$328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$338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$358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382728589"/>
                  </a:ext>
                </a:extLst>
              </a:tr>
              <a:tr h="134120">
                <a:tc>
                  <a:txBody>
                    <a:bodyPr/>
                    <a:lstStyle/>
                    <a:p>
                      <a:pPr algn="l" fontAlgn="b"/>
                      <a:r>
                        <a:rPr lang="en-US" sz="600" b="0" i="0" u="none" strike="noStrike" dirty="0">
                          <a:solidFill>
                            <a:srgbClr val="000000"/>
                          </a:solidFill>
                          <a:effectLst/>
                          <a:latin typeface="Calibri" panose="020F0502020204030204" pitchFamily="34" charset="0"/>
                        </a:rPr>
                        <a:t>Interest</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732509490"/>
                  </a:ext>
                </a:extLst>
              </a:tr>
              <a:tr h="134120">
                <a:tc>
                  <a:txBody>
                    <a:bodyPr/>
                    <a:lstStyle/>
                    <a:p>
                      <a:pPr algn="l" fontAlgn="b"/>
                      <a:r>
                        <a:rPr lang="en-US" sz="600" b="0" i="0" u="none" strike="noStrike" dirty="0">
                          <a:solidFill>
                            <a:srgbClr val="000000"/>
                          </a:solidFill>
                          <a:effectLst/>
                          <a:latin typeface="Calibri" panose="020F0502020204030204" pitchFamily="34" charset="0"/>
                        </a:rPr>
                        <a:t>Late Fees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$632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$651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$670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$691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$711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$755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196465693"/>
                  </a:ext>
                </a:extLst>
              </a:tr>
              <a:tr h="134120">
                <a:tc>
                  <a:txBody>
                    <a:bodyPr/>
                    <a:lstStyle/>
                    <a:p>
                      <a:pPr algn="l" fontAlgn="b"/>
                      <a:r>
                        <a:rPr lang="en-US" sz="600" b="0" i="0" u="none" strike="noStrike" dirty="0">
                          <a:solidFill>
                            <a:srgbClr val="000000"/>
                          </a:solidFill>
                          <a:effectLst/>
                          <a:latin typeface="Calibri" panose="020F0502020204030204" pitchFamily="34" charset="0"/>
                        </a:rPr>
                        <a:t>Reinvestment Fees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$350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$361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$371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$382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$394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$418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13247867"/>
                  </a:ext>
                </a:extLst>
              </a:tr>
              <a:tr h="134120">
                <a:tc>
                  <a:txBody>
                    <a:bodyPr/>
                    <a:lstStyle/>
                    <a:p>
                      <a:pPr algn="l" fontAlgn="b"/>
                      <a:r>
                        <a:rPr lang="en-US" sz="600" b="0" i="0" u="none" strike="noStrike" dirty="0">
                          <a:solidFill>
                            <a:srgbClr val="000000"/>
                          </a:solidFill>
                          <a:effectLst/>
                          <a:latin typeface="Calibri" panose="020F0502020204030204" pitchFamily="34" charset="0"/>
                        </a:rPr>
                        <a:t>Collection Fees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347679175"/>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10355423"/>
                  </a:ext>
                </a:extLst>
              </a:tr>
              <a:tr h="167651">
                <a:tc>
                  <a:txBody>
                    <a:bodyPr/>
                    <a:lstStyle/>
                    <a:p>
                      <a:pPr algn="l" fontAlgn="b"/>
                      <a:r>
                        <a:rPr lang="en-US" sz="800" b="0" i="0" u="none" strike="noStrike" dirty="0">
                          <a:solidFill>
                            <a:srgbClr val="000000"/>
                          </a:solidFill>
                          <a:effectLst/>
                          <a:latin typeface="Calibri" panose="020F0502020204030204" pitchFamily="34" charset="0"/>
                        </a:rPr>
                        <a:t>TOTAL  INCOME</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$161,312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$161,351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$161,392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$161,434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$161,477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$161,567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142918894"/>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109632897"/>
                  </a:ext>
                </a:extLst>
              </a:tr>
              <a:tr h="167651">
                <a:tc>
                  <a:txBody>
                    <a:bodyPr/>
                    <a:lstStyle/>
                    <a:p>
                      <a:pPr algn="l" fontAlgn="b"/>
                      <a:r>
                        <a:rPr lang="en-US" sz="800" b="0" i="0" u="none" strike="noStrike" dirty="0">
                          <a:solidFill>
                            <a:srgbClr val="000000"/>
                          </a:solidFill>
                          <a:effectLst/>
                          <a:latin typeface="Calibri" panose="020F0502020204030204" pitchFamily="34" charset="0"/>
                        </a:rPr>
                        <a:t>OPERATING EXPENSES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613496613"/>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800876682"/>
                  </a:ext>
                </a:extLst>
              </a:tr>
              <a:tr h="134120">
                <a:tc>
                  <a:txBody>
                    <a:bodyPr/>
                    <a:lstStyle/>
                    <a:p>
                      <a:pPr algn="l" fontAlgn="b"/>
                      <a:r>
                        <a:rPr lang="en-US" sz="600" b="0" i="0" u="none" strike="noStrike" dirty="0">
                          <a:solidFill>
                            <a:srgbClr val="000000"/>
                          </a:solidFill>
                          <a:effectLst/>
                          <a:latin typeface="Calibri" panose="020F0502020204030204" pitchFamily="34" charset="0"/>
                        </a:rPr>
                        <a:t>Fees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$192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$204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549310767"/>
                  </a:ext>
                </a:extLst>
              </a:tr>
              <a:tr h="134120">
                <a:tc>
                  <a:txBody>
                    <a:bodyPr/>
                    <a:lstStyle/>
                    <a:p>
                      <a:pPr algn="l" fontAlgn="b"/>
                      <a:r>
                        <a:rPr lang="en-US" sz="600" b="0" i="0" u="none" strike="noStrike" dirty="0">
                          <a:solidFill>
                            <a:srgbClr val="000000"/>
                          </a:solidFill>
                          <a:effectLst/>
                          <a:latin typeface="Calibri" panose="020F0502020204030204" pitchFamily="34" charset="0"/>
                        </a:rPr>
                        <a:t>Copies&amp;Postage</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568574832"/>
                  </a:ext>
                </a:extLst>
              </a:tr>
              <a:tr h="134120">
                <a:tc>
                  <a:txBody>
                    <a:bodyPr/>
                    <a:lstStyle/>
                    <a:p>
                      <a:pPr algn="l" fontAlgn="b"/>
                      <a:r>
                        <a:rPr lang="en-US" sz="600" b="0" i="0" u="none" strike="noStrike" dirty="0">
                          <a:solidFill>
                            <a:srgbClr val="000000"/>
                          </a:solidFill>
                          <a:effectLst/>
                          <a:latin typeface="Calibri" panose="020F0502020204030204" pitchFamily="34" charset="0"/>
                        </a:rPr>
                        <a:t>Prof.Service</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$1,120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$1,154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$1,188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$1,224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$1,261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$1,337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21581873"/>
                  </a:ext>
                </a:extLst>
              </a:tr>
              <a:tr h="134120">
                <a:tc>
                  <a:txBody>
                    <a:bodyPr/>
                    <a:lstStyle/>
                    <a:p>
                      <a:pPr algn="l" fontAlgn="b"/>
                      <a:r>
                        <a:rPr lang="en-US" sz="600" b="0" i="0" u="none" strike="noStrike" dirty="0">
                          <a:solidFill>
                            <a:srgbClr val="000000"/>
                          </a:solidFill>
                          <a:effectLst/>
                          <a:latin typeface="Calibri" panose="020F0502020204030204" pitchFamily="34" charset="0"/>
                        </a:rPr>
                        <a:t>Board Services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$10,390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$10,702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$11,023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$11,353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$11,694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$12,406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512969291"/>
                  </a:ext>
                </a:extLst>
              </a:tr>
              <a:tr h="134120">
                <a:tc>
                  <a:txBody>
                    <a:bodyPr/>
                    <a:lstStyle/>
                    <a:p>
                      <a:pPr algn="l" fontAlgn="b"/>
                      <a:r>
                        <a:rPr lang="en-US" sz="600" b="0" i="0" u="none" strike="noStrike" dirty="0">
                          <a:solidFill>
                            <a:srgbClr val="000000"/>
                          </a:solidFill>
                          <a:effectLst/>
                          <a:latin typeface="Calibri" panose="020F0502020204030204" pitchFamily="34" charset="0"/>
                        </a:rPr>
                        <a:t>Taxes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$194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$205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821570902"/>
                  </a:ext>
                </a:extLst>
              </a:tr>
              <a:tr h="134120">
                <a:tc>
                  <a:txBody>
                    <a:bodyPr/>
                    <a:lstStyle/>
                    <a:p>
                      <a:pPr algn="l" fontAlgn="b"/>
                      <a:r>
                        <a:rPr lang="en-US" sz="600" b="0" i="0" u="none" strike="noStrike" dirty="0">
                          <a:solidFill>
                            <a:srgbClr val="000000"/>
                          </a:solidFill>
                          <a:effectLst/>
                          <a:latin typeface="Calibri" panose="020F0502020204030204" pitchFamily="34" charset="0"/>
                        </a:rPr>
                        <a:t>Gen. Operating</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577426599"/>
                  </a:ext>
                </a:extLst>
              </a:tr>
              <a:tr h="187768">
                <a:tc>
                  <a:txBody>
                    <a:bodyPr/>
                    <a:lstStyle/>
                    <a:p>
                      <a:pPr algn="l" fontAlgn="b"/>
                      <a:r>
                        <a:rPr lang="en-US" sz="600" b="0" i="0" u="none" strike="noStrike" dirty="0">
                          <a:solidFill>
                            <a:srgbClr val="000000"/>
                          </a:solidFill>
                          <a:effectLst/>
                          <a:latin typeface="Calibri" panose="020F0502020204030204" pitchFamily="34" charset="0"/>
                        </a:rPr>
                        <a:t>Insur. Master Policy</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$9,703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900" b="1" i="0" u="none" strike="noStrike" dirty="0">
                          <a:solidFill>
                            <a:srgbClr val="FF0000"/>
                          </a:solidFill>
                          <a:effectLst/>
                          <a:latin typeface="Calibri" panose="020F0502020204030204" pitchFamily="34" charset="0"/>
                        </a:rPr>
                        <a:t>$15,587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$16,536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$17,032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$17,543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$18,070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1047467"/>
                  </a:ext>
                </a:extLst>
              </a:tr>
              <a:tr h="187768">
                <a:tc>
                  <a:txBody>
                    <a:bodyPr/>
                    <a:lstStyle/>
                    <a:p>
                      <a:pPr algn="l" fontAlgn="b"/>
                      <a:r>
                        <a:rPr lang="en-US" sz="600" b="0" i="0" u="none" strike="noStrike" dirty="0">
                          <a:solidFill>
                            <a:srgbClr val="000000"/>
                          </a:solidFill>
                          <a:effectLst/>
                          <a:latin typeface="Calibri" panose="020F0502020204030204" pitchFamily="34" charset="0"/>
                        </a:rPr>
                        <a:t>Insur. D&amp;O</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$1,441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851877892"/>
                  </a:ext>
                </a:extLst>
              </a:tr>
              <a:tr h="134120">
                <a:tc>
                  <a:txBody>
                    <a:bodyPr/>
                    <a:lstStyle/>
                    <a:p>
                      <a:pPr algn="l" fontAlgn="b"/>
                      <a:r>
                        <a:rPr lang="en-US" sz="600" b="0" i="0" u="none" strike="noStrike" dirty="0">
                          <a:solidFill>
                            <a:srgbClr val="000000"/>
                          </a:solidFill>
                          <a:effectLst/>
                          <a:latin typeface="Calibri" panose="020F0502020204030204" pitchFamily="34" charset="0"/>
                        </a:rPr>
                        <a:t>Legal</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$1,485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$1,530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$1,575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$1,623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$1,671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$1,773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547641922"/>
                  </a:ext>
                </a:extLst>
              </a:tr>
              <a:tr h="134120">
                <a:tc>
                  <a:txBody>
                    <a:bodyPr/>
                    <a:lstStyle/>
                    <a:p>
                      <a:pPr algn="l" fontAlgn="b"/>
                      <a:r>
                        <a:rPr lang="en-US" sz="600" b="0" i="0" u="none" strike="noStrike" dirty="0">
                          <a:solidFill>
                            <a:srgbClr val="000000"/>
                          </a:solidFill>
                          <a:effectLst/>
                          <a:latin typeface="Calibri" panose="020F0502020204030204" pitchFamily="34" charset="0"/>
                        </a:rPr>
                        <a:t>Accounting</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$5,300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$5,459</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$5,623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$5,791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$5,965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$6,328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168807981"/>
                  </a:ext>
                </a:extLst>
              </a:tr>
              <a:tr h="134120">
                <a:tc>
                  <a:txBody>
                    <a:bodyPr/>
                    <a:lstStyle/>
                    <a:p>
                      <a:pPr algn="l" fontAlgn="b"/>
                      <a:r>
                        <a:rPr lang="en-US" sz="600" b="0" i="0" u="none" strike="noStrike" dirty="0">
                          <a:solidFill>
                            <a:srgbClr val="000000"/>
                          </a:solidFill>
                          <a:effectLst/>
                          <a:latin typeface="Calibri" panose="020F0502020204030204" pitchFamily="34" charset="0"/>
                        </a:rPr>
                        <a:t>Maint. &amp; Repairs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$784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$808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$832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$857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$882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$936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52324343"/>
                  </a:ext>
                </a:extLst>
              </a:tr>
              <a:tr h="134120">
                <a:tc>
                  <a:txBody>
                    <a:bodyPr/>
                    <a:lstStyle/>
                    <a:p>
                      <a:pPr algn="l" fontAlgn="b"/>
                      <a:r>
                        <a:rPr lang="en-US" sz="600" b="0" i="0" u="none" strike="noStrike" dirty="0">
                          <a:solidFill>
                            <a:srgbClr val="000000"/>
                          </a:solidFill>
                          <a:effectLst/>
                          <a:latin typeface="Calibri" panose="020F0502020204030204" pitchFamily="34" charset="0"/>
                        </a:rPr>
                        <a:t>Fire Sprinklers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$2,901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$2,988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$3,078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$3,170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$3,265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$3,464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02230545"/>
                  </a:ext>
                </a:extLst>
              </a:tr>
              <a:tr h="187768">
                <a:tc>
                  <a:txBody>
                    <a:bodyPr/>
                    <a:lstStyle/>
                    <a:p>
                      <a:pPr algn="l" fontAlgn="b"/>
                      <a:r>
                        <a:rPr lang="en-US" sz="600" b="0" i="0" u="none" strike="noStrike" dirty="0">
                          <a:solidFill>
                            <a:srgbClr val="000000"/>
                          </a:solidFill>
                          <a:effectLst/>
                          <a:latin typeface="Calibri" panose="020F0502020204030204" pitchFamily="34" charset="0"/>
                        </a:rPr>
                        <a:t>Landscaping Cont.</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$34,150</a:t>
                      </a:r>
                    </a:p>
                  </a:txBody>
                  <a:tcPr marL="5172" marR="5172" marT="5172" marB="0" anchor="b">
                    <a:lnL>
                      <a:noFill/>
                    </a:lnL>
                    <a:lnR>
                      <a:noFill/>
                    </a:lnR>
                    <a:lnT>
                      <a:noFill/>
                    </a:lnT>
                    <a:lnB>
                      <a:noFill/>
                    </a:lnB>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900" b="1" i="0" u="none" strike="noStrike" dirty="0">
                          <a:solidFill>
                            <a:srgbClr val="FF0000"/>
                          </a:solidFill>
                          <a:effectLst/>
                          <a:latin typeface="Calibri" panose="020F0502020204030204" pitchFamily="34" charset="0"/>
                        </a:rPr>
                        <a:t>$55,000</a:t>
                      </a:r>
                    </a:p>
                  </a:txBody>
                  <a:tcPr marL="5172" marR="5172" marT="5172" marB="0" anchor="b">
                    <a:lnL>
                      <a:noFill/>
                    </a:lnL>
                    <a:lnR>
                      <a:noFill/>
                    </a:lnR>
                    <a:lnT>
                      <a:noFill/>
                    </a:lnT>
                    <a:lnB>
                      <a:noFill/>
                    </a:lnB>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panose="020F0502020204030204" pitchFamily="34" charset="0"/>
                        </a:rPr>
                        <a:t>$58,350</a:t>
                      </a:r>
                    </a:p>
                  </a:txBody>
                  <a:tcPr marL="5172" marR="5172" marT="5172" marB="0" anchor="b">
                    <a:lnL>
                      <a:noFill/>
                    </a:lnL>
                    <a:lnR>
                      <a:noFill/>
                    </a:lnR>
                    <a:lnT>
                      <a:noFill/>
                    </a:lnT>
                    <a:lnB>
                      <a:noFill/>
                    </a:lnB>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panose="020F0502020204030204" pitchFamily="34" charset="0"/>
                        </a:rPr>
                        <a:t>$58,350</a:t>
                      </a:r>
                    </a:p>
                  </a:txBody>
                  <a:tcPr marL="5172" marR="5172" marT="5172" marB="0" anchor="b">
                    <a:lnL>
                      <a:noFill/>
                    </a:lnL>
                    <a:lnR>
                      <a:noFill/>
                    </a:lnR>
                    <a:lnT>
                      <a:noFill/>
                    </a:lnT>
                    <a:lnB>
                      <a:noFill/>
                    </a:lnB>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panose="020F0502020204030204" pitchFamily="34" charset="0"/>
                        </a:rPr>
                        <a:t>$60,100</a:t>
                      </a:r>
                    </a:p>
                  </a:txBody>
                  <a:tcPr marL="5172" marR="5172" marT="5172" marB="0" anchor="b">
                    <a:lnL>
                      <a:noFill/>
                    </a:lnL>
                    <a:lnR>
                      <a:noFill/>
                    </a:lnR>
                    <a:lnT>
                      <a:noFill/>
                    </a:lnT>
                    <a:lnB>
                      <a:noFill/>
                    </a:lnB>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panose="020F0502020204030204" pitchFamily="34" charset="0"/>
                        </a:rPr>
                        <a:t>$61,903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136050144"/>
                  </a:ext>
                </a:extLst>
              </a:tr>
              <a:tr h="134120">
                <a:tc>
                  <a:txBody>
                    <a:bodyPr/>
                    <a:lstStyle/>
                    <a:p>
                      <a:pPr algn="l" fontAlgn="b"/>
                      <a:r>
                        <a:rPr lang="en-US" sz="600" b="0" i="0" u="none" strike="noStrike" dirty="0">
                          <a:solidFill>
                            <a:srgbClr val="000000"/>
                          </a:solidFill>
                          <a:effectLst/>
                          <a:latin typeface="Calibri" panose="020F0502020204030204" pitchFamily="34" charset="0"/>
                        </a:rPr>
                        <a:t>Landscaping Sprinklers</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$1,133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$1,167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$1,202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$1,238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$1,275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$1,353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86369905"/>
                  </a:ext>
                </a:extLst>
              </a:tr>
              <a:tr h="134120">
                <a:tc>
                  <a:txBody>
                    <a:bodyPr/>
                    <a:lstStyle/>
                    <a:p>
                      <a:pPr algn="l" fontAlgn="b"/>
                      <a:r>
                        <a:rPr lang="en-US" sz="600" b="0" i="0" u="none" strike="noStrike" dirty="0">
                          <a:solidFill>
                            <a:srgbClr val="000000"/>
                          </a:solidFill>
                          <a:effectLst/>
                          <a:latin typeface="Calibri" panose="020F0502020204030204" pitchFamily="34" charset="0"/>
                        </a:rPr>
                        <a:t>Tree Spray</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$849</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$874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$901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$928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$956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$1,014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15340726"/>
                  </a:ext>
                </a:extLst>
              </a:tr>
              <a:tr h="134120">
                <a:tc>
                  <a:txBody>
                    <a:bodyPr/>
                    <a:lstStyle/>
                    <a:p>
                      <a:pPr algn="l" fontAlgn="b"/>
                      <a:r>
                        <a:rPr lang="en-US" sz="600" b="0" i="0" u="none" strike="noStrike" dirty="0">
                          <a:solidFill>
                            <a:srgbClr val="000000"/>
                          </a:solidFill>
                          <a:effectLst/>
                          <a:latin typeface="Calibri" panose="020F0502020204030204" pitchFamily="34" charset="0"/>
                        </a:rPr>
                        <a:t>Landscaping Fert.</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$1,107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$1,140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$1,174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$1,210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$1,246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$1,322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707161865"/>
                  </a:ext>
                </a:extLst>
              </a:tr>
              <a:tr h="134120">
                <a:tc>
                  <a:txBody>
                    <a:bodyPr/>
                    <a:lstStyle/>
                    <a:p>
                      <a:pPr algn="l" fontAlgn="b"/>
                      <a:r>
                        <a:rPr lang="en-US" sz="600" b="0" i="0" u="none" strike="noStrike" dirty="0">
                          <a:solidFill>
                            <a:srgbClr val="000000"/>
                          </a:solidFill>
                          <a:effectLst/>
                          <a:latin typeface="Calibri" panose="020F0502020204030204" pitchFamily="34" charset="0"/>
                        </a:rPr>
                        <a:t>Snow Removal</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$4,680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$4,820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$4,965</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$5,114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$5,267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$5,588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374940036"/>
                  </a:ext>
                </a:extLst>
              </a:tr>
              <a:tr h="134120">
                <a:tc>
                  <a:txBody>
                    <a:bodyPr/>
                    <a:lstStyle/>
                    <a:p>
                      <a:pPr algn="l" fontAlgn="b"/>
                      <a:r>
                        <a:rPr lang="en-US" sz="600" b="0" i="0" u="none" strike="noStrike" dirty="0">
                          <a:solidFill>
                            <a:srgbClr val="000000"/>
                          </a:solidFill>
                          <a:effectLst/>
                          <a:latin typeface="Calibri" panose="020F0502020204030204" pitchFamily="34" charset="0"/>
                        </a:rPr>
                        <a:t>Electricity</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$159</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$168</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$173</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$184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755393719"/>
                  </a:ext>
                </a:extLst>
              </a:tr>
              <a:tr h="134120">
                <a:tc>
                  <a:txBody>
                    <a:bodyPr/>
                    <a:lstStyle/>
                    <a:p>
                      <a:pPr algn="l" fontAlgn="b"/>
                      <a:r>
                        <a:rPr lang="en-US" sz="600" b="0" i="0" u="none" strike="noStrike" dirty="0">
                          <a:solidFill>
                            <a:srgbClr val="000000"/>
                          </a:solidFill>
                          <a:effectLst/>
                          <a:latin typeface="Calibri" panose="020F0502020204030204" pitchFamily="34" charset="0"/>
                        </a:rPr>
                        <a:t>Water</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$6,086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$6,269</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$6,457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$6,650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$6,850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$7,267</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292960551"/>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979786287"/>
                  </a:ext>
                </a:extLst>
              </a:tr>
              <a:tr h="167651">
                <a:tc>
                  <a:txBody>
                    <a:bodyPr/>
                    <a:lstStyle/>
                    <a:p>
                      <a:pPr algn="l" fontAlgn="b"/>
                      <a:r>
                        <a:rPr lang="en-US" sz="800" b="0" i="0" u="none" strike="noStrike" dirty="0">
                          <a:solidFill>
                            <a:srgbClr val="000000"/>
                          </a:solidFill>
                          <a:effectLst/>
                          <a:latin typeface="Calibri" panose="020F0502020204030204" pitchFamily="34" charset="0"/>
                        </a:rPr>
                        <a:t>TOTAL EXPENSE</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$81,890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$108,281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$113,710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$115,371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$118,832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$123,670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409019777"/>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58635634"/>
                  </a:ext>
                </a:extLst>
              </a:tr>
              <a:tr h="187768">
                <a:tc gridSpan="2">
                  <a:txBody>
                    <a:bodyPr/>
                    <a:lstStyle/>
                    <a:p>
                      <a:pPr algn="l" fontAlgn="b"/>
                      <a:r>
                        <a:rPr lang="en-US" sz="800" b="0" i="0" u="none" strike="noStrike" dirty="0">
                          <a:solidFill>
                            <a:srgbClr val="000000"/>
                          </a:solidFill>
                          <a:effectLst/>
                          <a:latin typeface="Calibri" panose="020F0502020204030204" pitchFamily="34" charset="0"/>
                        </a:rPr>
                        <a:t>NET OPERATING INCOME </a:t>
                      </a:r>
                    </a:p>
                  </a:txBody>
                  <a:tcPr marL="5172" marR="5172" marT="5172" marB="0" anchor="b">
                    <a:lnL>
                      <a:noFill/>
                    </a:lnL>
                    <a:lnR>
                      <a:noFill/>
                    </a:lnR>
                    <a:lnT>
                      <a:noFill/>
                    </a:lnT>
                    <a:lnB>
                      <a:noFill/>
                    </a:lnB>
                  </a:tcPr>
                </a:tc>
                <a:tc hMerge="1">
                  <a:txBody>
                    <a:bodyPr/>
                    <a:lstStyle/>
                    <a:p>
                      <a:endParaRPr lang="en-US"/>
                    </a:p>
                  </a:txBody>
                  <a:tcPr/>
                </a:tc>
                <a:tc>
                  <a:txBody>
                    <a:bodyPr/>
                    <a:lstStyle/>
                    <a:p>
                      <a:pPr algn="r" fontAlgn="b"/>
                      <a:r>
                        <a:rPr lang="en-US" sz="600" b="0" i="0" u="none" strike="noStrike" dirty="0">
                          <a:solidFill>
                            <a:srgbClr val="000000"/>
                          </a:solidFill>
                          <a:effectLst/>
                          <a:latin typeface="Calibri" panose="020F0502020204030204" pitchFamily="34" charset="0"/>
                        </a:rPr>
                        <a:t>$79,422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900" b="1" i="0" u="none" strike="noStrike" dirty="0">
                          <a:solidFill>
                            <a:srgbClr val="FF0000"/>
                          </a:solidFill>
                          <a:effectLst/>
                          <a:latin typeface="Calibri" panose="020F0502020204030204" pitchFamily="34" charset="0"/>
                        </a:rPr>
                        <a:t>$53,070</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$47,681</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$46,062</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$42,644</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$37,896</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164220597"/>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752377239"/>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447804792"/>
                  </a:ext>
                </a:extLst>
              </a:tr>
              <a:tr h="242758">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34K</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42K</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46K</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50K</a:t>
                      </a: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need 58K</a:t>
                      </a:r>
                    </a:p>
                  </a:txBody>
                  <a:tcPr marL="5172" marR="5172" marT="5172"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Total = 230K</a:t>
                      </a: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380113444"/>
                  </a:ext>
                </a:extLst>
              </a:tr>
              <a:tr h="134120">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72" marR="5172" marT="5172" marB="0" anchor="b">
                    <a:lnL>
                      <a:noFill/>
                    </a:lnL>
                    <a:lnR>
                      <a:noFill/>
                    </a:lnR>
                    <a:lnT>
                      <a:noFill/>
                    </a:lnT>
                    <a:lnB>
                      <a:noFill/>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77483524"/>
                  </a:ext>
                </a:extLst>
              </a:tr>
            </a:tbl>
          </a:graphicData>
        </a:graphic>
      </p:graphicFrame>
      <p:sp>
        <p:nvSpPr>
          <p:cNvPr id="2" name="Footer Placeholder 1"/>
          <p:cNvSpPr>
            <a:spLocks noGrp="1"/>
          </p:cNvSpPr>
          <p:nvPr>
            <p:ph type="ftr" sz="quarter" idx="11"/>
          </p:nvPr>
        </p:nvSpPr>
        <p:spPr/>
        <p:txBody>
          <a:bodyPr/>
          <a:lstStyle/>
          <a:p>
            <a:r>
              <a:rPr lang="en-US" dirty="0"/>
              <a:t>Elk Run Phase IV</a:t>
            </a:r>
          </a:p>
        </p:txBody>
      </p:sp>
      <p:sp>
        <p:nvSpPr>
          <p:cNvPr id="3" name="Slide Number Placeholder 2"/>
          <p:cNvSpPr>
            <a:spLocks noGrp="1"/>
          </p:cNvSpPr>
          <p:nvPr>
            <p:ph type="sldNum" sz="quarter" idx="12"/>
          </p:nvPr>
        </p:nvSpPr>
        <p:spPr/>
        <p:txBody>
          <a:bodyPr/>
          <a:lstStyle/>
          <a:p>
            <a:fld id="{32C128C7-FF4B-451C-A0A7-A8D368CCB24F}" type="slidenum">
              <a:rPr lang="en-US" smtClean="0"/>
              <a:pPr/>
              <a:t>32</a:t>
            </a:fld>
            <a:endParaRPr lang="en-US" dirty="0"/>
          </a:p>
        </p:txBody>
      </p:sp>
      <p:sp>
        <p:nvSpPr>
          <p:cNvPr id="7" name="TextBox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92C8F88-9D7E-4118-86D4-79D8E78E7F65}"/>
              </a:ext>
            </a:extLst>
          </p:cNvPr>
          <p:cNvSpPr txBox="1"/>
          <p:nvPr/>
        </p:nvSpPr>
        <p:spPr>
          <a:xfrm>
            <a:off x="73152" y="172700"/>
            <a:ext cx="787713" cy="6001643"/>
          </a:xfrm>
          <a:prstGeom prst="rect">
            <a:avLst/>
          </a:prstGeom>
          <a:noFill/>
        </p:spPr>
        <p:txBody>
          <a:bodyPr wrap="square" rtlCol="0">
            <a:spAutoFit/>
          </a:bodyPr>
          <a:lstStyle/>
          <a:p>
            <a:pPr algn="ctr"/>
            <a:r>
              <a:rPr lang="en-US" sz="2400" b="1" dirty="0"/>
              <a:t>R</a:t>
            </a:r>
          </a:p>
          <a:p>
            <a:pPr algn="ctr"/>
            <a:r>
              <a:rPr lang="en-US" sz="2400" b="1" dirty="0"/>
              <a:t>E</a:t>
            </a:r>
          </a:p>
          <a:p>
            <a:pPr algn="ctr"/>
            <a:r>
              <a:rPr lang="en-US" sz="2400" b="1" dirty="0"/>
              <a:t>V</a:t>
            </a:r>
          </a:p>
          <a:p>
            <a:pPr algn="ctr"/>
            <a:r>
              <a:rPr lang="en-US" sz="2400" b="1" dirty="0"/>
              <a:t>I</a:t>
            </a:r>
          </a:p>
          <a:p>
            <a:pPr algn="ctr"/>
            <a:r>
              <a:rPr lang="en-US" sz="2400" b="1" dirty="0"/>
              <a:t>S</a:t>
            </a:r>
          </a:p>
          <a:p>
            <a:pPr algn="ctr"/>
            <a:r>
              <a:rPr lang="en-US" sz="2400" b="1" dirty="0"/>
              <a:t>E</a:t>
            </a:r>
          </a:p>
          <a:p>
            <a:pPr algn="ctr"/>
            <a:r>
              <a:rPr lang="en-US" sz="2400" b="1" dirty="0"/>
              <a:t>D</a:t>
            </a:r>
          </a:p>
          <a:p>
            <a:pPr algn="ctr"/>
            <a:endParaRPr lang="en-US" sz="2400" b="1" dirty="0"/>
          </a:p>
          <a:p>
            <a:pPr algn="ctr"/>
            <a:r>
              <a:rPr lang="en-US" sz="2400" b="1" dirty="0"/>
              <a:t>5-yr</a:t>
            </a:r>
          </a:p>
          <a:p>
            <a:pPr algn="ctr"/>
            <a:endParaRPr lang="en-US" sz="2400" b="1" dirty="0"/>
          </a:p>
          <a:p>
            <a:pPr algn="ctr"/>
            <a:r>
              <a:rPr lang="en-US" sz="2400" b="1" dirty="0"/>
              <a:t>B</a:t>
            </a:r>
          </a:p>
          <a:p>
            <a:pPr algn="ctr"/>
            <a:r>
              <a:rPr lang="en-US" sz="2400" b="1" dirty="0"/>
              <a:t>U</a:t>
            </a:r>
          </a:p>
          <a:p>
            <a:pPr algn="ctr"/>
            <a:r>
              <a:rPr lang="en-US" sz="2400" b="1" dirty="0"/>
              <a:t>D</a:t>
            </a:r>
          </a:p>
          <a:p>
            <a:pPr algn="ctr"/>
            <a:r>
              <a:rPr lang="en-US" sz="2400" b="1" dirty="0"/>
              <a:t>G</a:t>
            </a:r>
          </a:p>
          <a:p>
            <a:pPr algn="ctr"/>
            <a:r>
              <a:rPr lang="en-US" sz="2400" b="1" dirty="0"/>
              <a:t>E</a:t>
            </a:r>
          </a:p>
          <a:p>
            <a:pPr algn="ctr"/>
            <a:r>
              <a:rPr lang="en-US" sz="2400" b="1" dirty="0"/>
              <a:t>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5029086"/>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1C68B3A-D2E5-4C87-B3E5-B86AB63F40F6}"/>
              </a:ext>
            </a:extLst>
          </p:cNvPr>
          <p:cNvSpPr>
            <a:spLocks noGrp="1"/>
          </p:cNvSpPr>
          <p:nvPr>
            <p:ph type="title"/>
          </p:nvPr>
        </p:nvSpPr>
        <p:spPr>
          <a:xfrm>
            <a:off x="2057400" y="2514600"/>
            <a:ext cx="7498080" cy="1143000"/>
          </a:xfrm>
        </p:spPr>
        <p:txBody>
          <a:bodyPr>
            <a:normAutofit/>
          </a:bodyPr>
          <a:lstStyle/>
          <a:p>
            <a:r>
              <a:rPr lang="en-US" sz="5400" dirty="0"/>
              <a:t>So, What Do We Do?</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33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76198888"/>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3201E09-7397-48D0-B767-21870080ED85}"/>
              </a:ext>
            </a:extLst>
          </p:cNvPr>
          <p:cNvSpPr>
            <a:spLocks noGrp="1"/>
          </p:cNvSpPr>
          <p:nvPr>
            <p:ph type="title"/>
          </p:nvPr>
        </p:nvSpPr>
        <p:spPr/>
        <p:txBody>
          <a:bodyPr/>
          <a:lstStyle/>
          <a:p>
            <a:r>
              <a:rPr lang="en-US" dirty="0"/>
              <a:t>Possible / Proposed Action</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1569260-7BB2-415F-81B4-2B4260B00330}"/>
              </a:ext>
            </a:extLst>
          </p:cNvPr>
          <p:cNvSpPr>
            <a:spLocks noGrp="1"/>
          </p:cNvSpPr>
          <p:nvPr>
            <p:ph sz="half" idx="1"/>
          </p:nvPr>
        </p:nvSpPr>
        <p:spPr>
          <a:xfrm>
            <a:off x="1435608" y="1524000"/>
            <a:ext cx="3840480" cy="4663440"/>
          </a:xfrm>
        </p:spPr>
        <p:txBody>
          <a:bodyPr>
            <a:normAutofit fontScale="92500"/>
          </a:bodyPr>
          <a:lstStyle/>
          <a:p>
            <a:r>
              <a:rPr lang="en-US" sz="3000" b="1" dirty="0"/>
              <a:t>#1</a:t>
            </a:r>
            <a:r>
              <a:rPr lang="en-US" sz="1700" b="1" dirty="0"/>
              <a:t> </a:t>
            </a:r>
            <a:r>
              <a:rPr lang="en-US" dirty="0"/>
              <a:t>12.5% Dues Increase ($125 per Qtr)  starting 2</a:t>
            </a:r>
            <a:r>
              <a:rPr lang="en-US" baseline="30000" dirty="0"/>
              <a:t>nd</a:t>
            </a:r>
            <a:r>
              <a:rPr lang="en-US" dirty="0"/>
              <a:t> half 2021 + eventual assessment of approx. $5000 per owner</a:t>
            </a:r>
          </a:p>
          <a:p>
            <a:r>
              <a:rPr lang="en-US" sz="3000" b="1" dirty="0"/>
              <a:t>#2</a:t>
            </a:r>
            <a:r>
              <a:rPr lang="en-US" sz="3500" b="1" dirty="0"/>
              <a:t> </a:t>
            </a:r>
            <a:r>
              <a:rPr lang="en-US" dirty="0"/>
              <a:t>15% Dues Increase ($150 per Qtr) starting 2</a:t>
            </a:r>
            <a:r>
              <a:rPr lang="en-US" baseline="30000" dirty="0"/>
              <a:t>nd</a:t>
            </a:r>
            <a:r>
              <a:rPr lang="en-US" dirty="0"/>
              <a:t> half 2021 + eventual assessment of approx. $3500 per owner</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6B57353-96D1-4775-BD92-40CB3DF52496}"/>
              </a:ext>
            </a:extLst>
          </p:cNvPr>
          <p:cNvSpPr>
            <a:spLocks noGrp="1"/>
          </p:cNvSpPr>
          <p:nvPr>
            <p:ph sz="half" idx="2"/>
          </p:nvPr>
        </p:nvSpPr>
        <p:spPr>
          <a:xfrm>
            <a:off x="5276088" y="1524000"/>
            <a:ext cx="3867912" cy="4663440"/>
          </a:xfrm>
        </p:spPr>
        <p:txBody>
          <a:bodyPr>
            <a:normAutofit fontScale="92500"/>
          </a:bodyPr>
          <a:lstStyle/>
          <a:p>
            <a:r>
              <a:rPr lang="en-US" sz="3000" b="1" dirty="0"/>
              <a:t>#3</a:t>
            </a:r>
            <a:r>
              <a:rPr lang="en-US" dirty="0"/>
              <a:t> 25% Dues Increase ($250 per Qtr) starting 2</a:t>
            </a:r>
            <a:r>
              <a:rPr lang="en-US" baseline="30000" dirty="0"/>
              <a:t>nd</a:t>
            </a:r>
            <a:r>
              <a:rPr lang="en-US" dirty="0"/>
              <a:t> half of 2021 with no anticipated assessment </a:t>
            </a:r>
          </a:p>
          <a:p>
            <a:endParaRPr lang="en-US" dirty="0"/>
          </a:p>
          <a:p>
            <a:r>
              <a:rPr lang="en-US" sz="3000" b="1" dirty="0"/>
              <a:t>#4</a:t>
            </a:r>
            <a:r>
              <a:rPr lang="en-US" dirty="0"/>
              <a:t> Straight forward assessment of approx. $6500 per owner (timing to be determined)</a:t>
            </a:r>
          </a:p>
        </p:txBody>
      </p:sp>
      <p:sp>
        <p:nvSpPr>
          <p:cNvPr id="5" name="Footer Placeholder 4"/>
          <p:cNvSpPr>
            <a:spLocks noGrp="1"/>
          </p:cNvSpPr>
          <p:nvPr>
            <p:ph type="ftr" sz="quarter" idx="11"/>
          </p:nvPr>
        </p:nvSpPr>
        <p:spPr/>
        <p:txBody>
          <a:bodyPr/>
          <a:lstStyle/>
          <a:p>
            <a:r>
              <a:rPr lang="en-US" dirty="0"/>
              <a:t>Elk Run Phase IV</a:t>
            </a:r>
          </a:p>
        </p:txBody>
      </p:sp>
      <p:sp>
        <p:nvSpPr>
          <p:cNvPr id="6" name="Slide Number Placeholder 5"/>
          <p:cNvSpPr>
            <a:spLocks noGrp="1"/>
          </p:cNvSpPr>
          <p:nvPr>
            <p:ph type="sldNum" sz="quarter" idx="12"/>
          </p:nvPr>
        </p:nvSpPr>
        <p:spPr/>
        <p:txBody>
          <a:bodyPr/>
          <a:lstStyle/>
          <a:p>
            <a:fld id="{32C128C7-FF4B-451C-A0A7-A8D368CCB24F}" type="slidenum">
              <a:rPr lang="en-US" smtClean="0"/>
              <a:pPr/>
              <a:t>34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2560969"/>
      </p:ext>
    </p:extLst>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7BCFE5-ABDB-4875-9598-C712A0D0A432}"/>
              </a:ext>
            </a:extLst>
          </p:cNvPr>
          <p:cNvSpPr>
            <a:spLocks noGrp="1"/>
          </p:cNvSpPr>
          <p:nvPr>
            <p:ph type="title"/>
          </p:nvPr>
        </p:nvSpPr>
        <p:spPr>
          <a:xfrm>
            <a:off x="990600" y="0"/>
            <a:ext cx="8153400" cy="476250"/>
          </a:xfrm>
        </p:spPr>
        <p:txBody>
          <a:bodyPr>
            <a:noAutofit/>
          </a:bodyPr>
          <a:lstStyle/>
          <a:p>
            <a:pPr algn="ctr"/>
            <a:r>
              <a:rPr lang="en-US" sz="2600" dirty="0"/>
              <a:t>Budget Forecast 15% dues increase, real costs+3% inflation</a:t>
            </a:r>
          </a:p>
        </p:txBody>
      </p:sp>
      <p:graphicFrame>
        <p:nvGraphicFramePr>
          <p:cNvPr id="7" name="Content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161F625-7474-4BAF-98F5-15A16C6DF997}"/>
              </a:ext>
            </a:extLst>
          </p:cNvPr>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12894866"/>
              </p:ext>
            </p:extLst>
          </p:nvPr>
        </p:nvGraphicFramePr>
        <p:xfrm>
          <a:off x="1143000" y="476250"/>
          <a:ext cx="7927850" cy="6266571"/>
        </p:xfrm>
        <a:graphic>
          <a:graphicData uri="http://schemas.openxmlformats.org/drawingml/2006/table">
            <a:tbl>
              <a:tblPr>
                <a:tableStyleId>{5C22544A-7EE6-4342-B048-85BDC9FD1C3A}</a:tableStyleId>
              </a:tblPr>
              <a:tblGrid>
                <a:gridCol w="172971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725732479"/>
                    </a:ext>
                  </a:extLst>
                </a:gridCol>
                <a:gridCol w="1356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995239891"/>
                    </a:ext>
                  </a:extLst>
                </a:gridCol>
                <a:gridCol w="64440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7392535"/>
                    </a:ext>
                  </a:extLst>
                </a:gridCol>
                <a:gridCol w="195016">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53533305"/>
                    </a:ext>
                  </a:extLst>
                </a:gridCol>
                <a:gridCol w="655709">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786581331"/>
                    </a:ext>
                  </a:extLst>
                </a:gridCol>
                <a:gridCol w="21480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44071747"/>
                    </a:ext>
                  </a:extLst>
                </a:gridCol>
                <a:gridCol w="669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566744946"/>
                    </a:ext>
                  </a:extLst>
                </a:gridCol>
                <a:gridCol w="19219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667923344"/>
                    </a:ext>
                  </a:extLst>
                </a:gridCol>
                <a:gridCol w="669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756221856"/>
                    </a:ext>
                  </a:extLst>
                </a:gridCol>
                <a:gridCol w="203496">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455754348"/>
                    </a:ext>
                  </a:extLst>
                </a:gridCol>
                <a:gridCol w="635924">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772487663"/>
                    </a:ext>
                  </a:extLst>
                </a:gridCol>
                <a:gridCol w="22893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119889982"/>
                    </a:ext>
                  </a:extLst>
                </a:gridCol>
                <a:gridCol w="667014">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94645246"/>
                    </a:ext>
                  </a:extLst>
                </a:gridCol>
                <a:gridCol w="54265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736221666"/>
                    </a:ext>
                  </a:extLst>
                </a:gridCol>
                <a:gridCol w="54265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882294647"/>
                    </a:ext>
                  </a:extLst>
                </a:gridCol>
              </a:tblGrid>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2020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2021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2022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2023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2024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2025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380763467"/>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Actual</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 3% YOY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 3% YOY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 3% YOY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 3% YOY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ctr" fontAlgn="b"/>
                      <a:r>
                        <a:rPr lang="en-US" sz="600" u="none" strike="noStrike" dirty="0">
                          <a:effectLst/>
                        </a:rPr>
                        <a:t> 3% YOY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324858398"/>
                  </a:ext>
                </a:extLst>
              </a:tr>
              <a:tr h="98848">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587589343"/>
                  </a:ext>
                </a:extLst>
              </a:tr>
              <a:tr h="173312">
                <a:tc>
                  <a:txBody>
                    <a:bodyPr/>
                    <a:lstStyle/>
                    <a:p>
                      <a:pPr algn="l" fontAlgn="b"/>
                      <a:r>
                        <a:rPr lang="en-US" sz="800" u="none" strike="noStrike" dirty="0">
                          <a:effectLst/>
                        </a:rPr>
                        <a:t>INCOME</a:t>
                      </a:r>
                      <a:endParaRPr lang="en-US" sz="8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443152916"/>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172447722"/>
                  </a:ext>
                </a:extLst>
              </a:tr>
              <a:tr h="138650">
                <a:tc>
                  <a:txBody>
                    <a:bodyPr/>
                    <a:lstStyle/>
                    <a:p>
                      <a:pPr algn="l" fontAlgn="b"/>
                      <a:r>
                        <a:rPr lang="en-US" sz="600" u="none" strike="noStrike" dirty="0">
                          <a:effectLst/>
                        </a:rPr>
                        <a:t>Assessments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$160,000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$172,000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$184,000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$184,000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$184,000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$184,000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074793075"/>
                  </a:ext>
                </a:extLst>
              </a:tr>
              <a:tr h="138650">
                <a:tc>
                  <a:txBody>
                    <a:bodyPr/>
                    <a:lstStyle/>
                    <a:p>
                      <a:pPr algn="l" fontAlgn="b"/>
                      <a:r>
                        <a:rPr lang="en-US" sz="600" u="none" strike="noStrike" dirty="0">
                          <a:effectLst/>
                        </a:rPr>
                        <a:t>No Proxy Fee</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$309</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$318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$328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$338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$358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836237838"/>
                  </a:ext>
                </a:extLst>
              </a:tr>
              <a:tr h="138650">
                <a:tc>
                  <a:txBody>
                    <a:bodyPr/>
                    <a:lstStyle/>
                    <a:p>
                      <a:pPr algn="l" fontAlgn="b"/>
                      <a:r>
                        <a:rPr lang="en-US" sz="600" u="none" strike="noStrike" dirty="0">
                          <a:effectLst/>
                        </a:rPr>
                        <a:t>Interest</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297951572"/>
                  </a:ext>
                </a:extLst>
              </a:tr>
              <a:tr h="138650">
                <a:tc>
                  <a:txBody>
                    <a:bodyPr/>
                    <a:lstStyle/>
                    <a:p>
                      <a:pPr algn="l" fontAlgn="b"/>
                      <a:r>
                        <a:rPr lang="en-US" sz="600" u="none" strike="noStrike" dirty="0">
                          <a:effectLst/>
                        </a:rPr>
                        <a:t>Late Fees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$632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$651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$670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$691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$711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$755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81135591"/>
                  </a:ext>
                </a:extLst>
              </a:tr>
              <a:tr h="138650">
                <a:tc>
                  <a:txBody>
                    <a:bodyPr/>
                    <a:lstStyle/>
                    <a:p>
                      <a:pPr algn="l" fontAlgn="b"/>
                      <a:r>
                        <a:rPr lang="en-US" sz="600" u="none" strike="noStrike" dirty="0">
                          <a:effectLst/>
                        </a:rPr>
                        <a:t>Reinvestment Fees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$350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$361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$371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$382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$394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$418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442198587"/>
                  </a:ext>
                </a:extLst>
              </a:tr>
              <a:tr h="138650">
                <a:tc>
                  <a:txBody>
                    <a:bodyPr/>
                    <a:lstStyle/>
                    <a:p>
                      <a:pPr algn="l" fontAlgn="b"/>
                      <a:r>
                        <a:rPr lang="en-US" sz="600" u="none" strike="noStrike" dirty="0">
                          <a:effectLst/>
                        </a:rPr>
                        <a:t>Collection Fees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351831440"/>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594134218"/>
                  </a:ext>
                </a:extLst>
              </a:tr>
              <a:tr h="173312">
                <a:tc>
                  <a:txBody>
                    <a:bodyPr/>
                    <a:lstStyle/>
                    <a:p>
                      <a:pPr algn="l" fontAlgn="b"/>
                      <a:r>
                        <a:rPr lang="en-US" sz="800" u="none" strike="noStrike" dirty="0">
                          <a:effectLst/>
                        </a:rPr>
                        <a:t>TOTAL  INCOME</a:t>
                      </a:r>
                      <a:endParaRPr lang="en-US" sz="8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$161,312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$173,351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$185,392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$185,434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$185,477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$185,567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351857395"/>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59940065"/>
                  </a:ext>
                </a:extLst>
              </a:tr>
              <a:tr h="173312">
                <a:tc>
                  <a:txBody>
                    <a:bodyPr/>
                    <a:lstStyle/>
                    <a:p>
                      <a:pPr algn="l" fontAlgn="b"/>
                      <a:r>
                        <a:rPr lang="en-US" sz="800" u="none" strike="noStrike" dirty="0">
                          <a:effectLst/>
                        </a:rPr>
                        <a:t>OPERATING EXPENSES</a:t>
                      </a:r>
                      <a:endParaRPr lang="en-US" sz="8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353779502"/>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244340065"/>
                  </a:ext>
                </a:extLst>
              </a:tr>
              <a:tr h="138650">
                <a:tc>
                  <a:txBody>
                    <a:bodyPr/>
                    <a:lstStyle/>
                    <a:p>
                      <a:pPr algn="l" fontAlgn="b"/>
                      <a:r>
                        <a:rPr lang="en-US" sz="600" u="none" strike="noStrike" dirty="0">
                          <a:effectLst/>
                        </a:rPr>
                        <a:t>Fees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$192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$204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494006958"/>
                  </a:ext>
                </a:extLst>
              </a:tr>
              <a:tr h="138650">
                <a:tc>
                  <a:txBody>
                    <a:bodyPr/>
                    <a:lstStyle/>
                    <a:p>
                      <a:pPr algn="l" fontAlgn="b"/>
                      <a:r>
                        <a:rPr lang="en-US" sz="600" u="none" strike="noStrike" dirty="0">
                          <a:effectLst/>
                        </a:rPr>
                        <a:t>Copies&amp;Postage</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775619323"/>
                  </a:ext>
                </a:extLst>
              </a:tr>
              <a:tr h="138650">
                <a:tc>
                  <a:txBody>
                    <a:bodyPr/>
                    <a:lstStyle/>
                    <a:p>
                      <a:pPr algn="l" fontAlgn="b"/>
                      <a:r>
                        <a:rPr lang="en-US" sz="600" u="none" strike="noStrike" dirty="0">
                          <a:effectLst/>
                        </a:rPr>
                        <a:t>Prof.Service</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$1,120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$1,154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$1,188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$1,224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$1,261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$1,337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597312623"/>
                  </a:ext>
                </a:extLst>
              </a:tr>
              <a:tr h="138650">
                <a:tc>
                  <a:txBody>
                    <a:bodyPr/>
                    <a:lstStyle/>
                    <a:p>
                      <a:pPr algn="l" fontAlgn="b"/>
                      <a:r>
                        <a:rPr lang="en-US" sz="600" u="none" strike="noStrike" dirty="0">
                          <a:effectLst/>
                        </a:rPr>
                        <a:t>Board Services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$10,390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$10,702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$11,023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$11,353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$11,694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$12,406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57808290"/>
                  </a:ext>
                </a:extLst>
              </a:tr>
              <a:tr h="138650">
                <a:tc>
                  <a:txBody>
                    <a:bodyPr/>
                    <a:lstStyle/>
                    <a:p>
                      <a:pPr algn="l" fontAlgn="b"/>
                      <a:r>
                        <a:rPr lang="en-US" sz="600" u="none" strike="noStrike" dirty="0">
                          <a:effectLst/>
                        </a:rPr>
                        <a:t>Taxes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$194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$205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577812853"/>
                  </a:ext>
                </a:extLst>
              </a:tr>
              <a:tr h="171113">
                <a:tc>
                  <a:txBody>
                    <a:bodyPr/>
                    <a:lstStyle/>
                    <a:p>
                      <a:pPr algn="l" fontAlgn="b"/>
                      <a:r>
                        <a:rPr lang="en-US" sz="600" u="none" strike="noStrike" dirty="0">
                          <a:effectLst/>
                        </a:rPr>
                        <a:t>Gen. Operating</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$133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37134055"/>
                  </a:ext>
                </a:extLst>
              </a:tr>
              <a:tr h="138650">
                <a:tc>
                  <a:txBody>
                    <a:bodyPr/>
                    <a:lstStyle/>
                    <a:p>
                      <a:pPr algn="l" fontAlgn="b"/>
                      <a:r>
                        <a:rPr lang="en-US" sz="600" u="none" strike="noStrike" dirty="0">
                          <a:effectLst/>
                        </a:rPr>
                        <a:t>Insur. Master Policy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$9,703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$15,925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$16,403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$16,895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$17,402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$17,924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558502699"/>
                  </a:ext>
                </a:extLst>
              </a:tr>
              <a:tr h="138650">
                <a:tc>
                  <a:txBody>
                    <a:bodyPr/>
                    <a:lstStyle/>
                    <a:p>
                      <a:pPr algn="l" fontAlgn="b"/>
                      <a:r>
                        <a:rPr lang="en-US" sz="600" u="none" strike="noStrike" dirty="0">
                          <a:effectLst/>
                        </a:rPr>
                        <a:t>Insur. D&amp;O</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$1,441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$1,484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$1,529</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$1,575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$1,622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$1,721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2156174"/>
                  </a:ext>
                </a:extLst>
              </a:tr>
              <a:tr h="138650">
                <a:tc>
                  <a:txBody>
                    <a:bodyPr/>
                    <a:lstStyle/>
                    <a:p>
                      <a:pPr algn="l" fontAlgn="b"/>
                      <a:r>
                        <a:rPr lang="en-US" sz="600" u="none" strike="noStrike" dirty="0">
                          <a:effectLst/>
                        </a:rPr>
                        <a:t>Legal</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$1,485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$1,530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$1,575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$1,623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$1,671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$1,773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100847368"/>
                  </a:ext>
                </a:extLst>
              </a:tr>
              <a:tr h="138650">
                <a:tc>
                  <a:txBody>
                    <a:bodyPr/>
                    <a:lstStyle/>
                    <a:p>
                      <a:pPr algn="l" fontAlgn="b"/>
                      <a:r>
                        <a:rPr lang="en-US" sz="600" u="none" strike="noStrike" dirty="0">
                          <a:effectLst/>
                        </a:rPr>
                        <a:t>Accounting</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$5,300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$5,459</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$5,623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$5,791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$5,965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$6,328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57804325"/>
                  </a:ext>
                </a:extLst>
              </a:tr>
              <a:tr h="138650">
                <a:tc>
                  <a:txBody>
                    <a:bodyPr/>
                    <a:lstStyle/>
                    <a:p>
                      <a:pPr algn="l" fontAlgn="b"/>
                      <a:r>
                        <a:rPr lang="en-US" sz="600" u="none" strike="noStrike" dirty="0">
                          <a:effectLst/>
                        </a:rPr>
                        <a:t>Maint. &amp; Repairs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$784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$808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$832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$857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$882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$936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57308027"/>
                  </a:ext>
                </a:extLst>
              </a:tr>
              <a:tr h="138650">
                <a:tc>
                  <a:txBody>
                    <a:bodyPr/>
                    <a:lstStyle/>
                    <a:p>
                      <a:pPr algn="l" fontAlgn="b"/>
                      <a:r>
                        <a:rPr lang="en-US" sz="600" u="none" strike="noStrike" dirty="0">
                          <a:effectLst/>
                        </a:rPr>
                        <a:t>Fire Sprinklers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$2,901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$2,988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$3,078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$3,170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$3,265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$3,464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790630227"/>
                  </a:ext>
                </a:extLst>
              </a:tr>
              <a:tr h="138650">
                <a:tc>
                  <a:txBody>
                    <a:bodyPr/>
                    <a:lstStyle/>
                    <a:p>
                      <a:pPr algn="l" fontAlgn="b"/>
                      <a:r>
                        <a:rPr lang="en-US" sz="600" u="none" strike="noStrike" dirty="0">
                          <a:effectLst/>
                        </a:rPr>
                        <a:t>Landscaping Cont.</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$34,150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$55,000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$58,350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$58,350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$60,100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$61,903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461592184"/>
                  </a:ext>
                </a:extLst>
              </a:tr>
              <a:tr h="138650">
                <a:tc>
                  <a:txBody>
                    <a:bodyPr/>
                    <a:lstStyle/>
                    <a:p>
                      <a:pPr algn="l" fontAlgn="b"/>
                      <a:r>
                        <a:rPr lang="en-US" sz="600" u="none" strike="noStrike" dirty="0">
                          <a:effectLst/>
                        </a:rPr>
                        <a:t>Landscaping Sprinklers</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$1,133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$1,167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$1,202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$1,238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$1,275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$1,353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498873075"/>
                  </a:ext>
                </a:extLst>
              </a:tr>
              <a:tr h="138650">
                <a:tc>
                  <a:txBody>
                    <a:bodyPr/>
                    <a:lstStyle/>
                    <a:p>
                      <a:pPr algn="l" fontAlgn="b"/>
                      <a:r>
                        <a:rPr lang="en-US" sz="600" u="none" strike="noStrike" dirty="0">
                          <a:effectLst/>
                        </a:rPr>
                        <a:t>Tree Spray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$849</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$874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$901</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$928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$956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$1,014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738050517"/>
                  </a:ext>
                </a:extLst>
              </a:tr>
              <a:tr h="138650">
                <a:tc>
                  <a:txBody>
                    <a:bodyPr/>
                    <a:lstStyle/>
                    <a:p>
                      <a:pPr algn="l" fontAlgn="b"/>
                      <a:r>
                        <a:rPr lang="en-US" sz="600" u="none" strike="noStrike" dirty="0">
                          <a:effectLst/>
                        </a:rPr>
                        <a:t>Landscaping Fert.</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$1,107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$1,140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$1,174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$1,210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$1,246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$1,322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567050946"/>
                  </a:ext>
                </a:extLst>
              </a:tr>
              <a:tr h="138650">
                <a:tc>
                  <a:txBody>
                    <a:bodyPr/>
                    <a:lstStyle/>
                    <a:p>
                      <a:pPr algn="l" fontAlgn="b"/>
                      <a:r>
                        <a:rPr lang="en-US" sz="600" u="none" strike="noStrike" dirty="0">
                          <a:effectLst/>
                        </a:rPr>
                        <a:t>Snow Removal</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$4,680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$4,820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$4,965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$5,114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$5,267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$5,588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456615907"/>
                  </a:ext>
                </a:extLst>
              </a:tr>
              <a:tr h="138650">
                <a:tc>
                  <a:txBody>
                    <a:bodyPr/>
                    <a:lstStyle/>
                    <a:p>
                      <a:pPr algn="l" fontAlgn="b"/>
                      <a:r>
                        <a:rPr lang="en-US" sz="600" u="none" strike="noStrike" dirty="0">
                          <a:effectLst/>
                        </a:rPr>
                        <a:t>Electricity</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$159</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$168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$173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$184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583643291"/>
                  </a:ext>
                </a:extLst>
              </a:tr>
              <a:tr h="138650">
                <a:tc>
                  <a:txBody>
                    <a:bodyPr/>
                    <a:lstStyle/>
                    <a:p>
                      <a:pPr algn="l" fontAlgn="b"/>
                      <a:r>
                        <a:rPr lang="en-US" sz="600" u="none" strike="noStrike" dirty="0">
                          <a:effectLst/>
                        </a:rPr>
                        <a:t>Water</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$6,086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$6,269</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$6,457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$6,650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$6,850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$7,267</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546485251"/>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312336639"/>
                  </a:ext>
                </a:extLst>
              </a:tr>
              <a:tr h="173312">
                <a:tc>
                  <a:txBody>
                    <a:bodyPr/>
                    <a:lstStyle/>
                    <a:p>
                      <a:pPr algn="l" fontAlgn="b"/>
                      <a:r>
                        <a:rPr lang="en-US" sz="800" u="none" strike="noStrike" dirty="0">
                          <a:effectLst/>
                        </a:rPr>
                        <a:t>TOTAL EXPENSE</a:t>
                      </a:r>
                      <a:endParaRPr lang="en-US" sz="8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$81,890</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$110,103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$115,106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$116,808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$120,313</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$125,245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639387617"/>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570073059"/>
                  </a:ext>
                </a:extLst>
              </a:tr>
              <a:tr h="173312">
                <a:tc gridSpan="2">
                  <a:txBody>
                    <a:bodyPr/>
                    <a:lstStyle/>
                    <a:p>
                      <a:pPr algn="l" fontAlgn="b"/>
                      <a:r>
                        <a:rPr lang="en-US" sz="800" u="none" strike="noStrike" dirty="0">
                          <a:effectLst/>
                        </a:rPr>
                        <a:t>NET OPERATING INCOME </a:t>
                      </a:r>
                      <a:endParaRPr lang="en-US" sz="800" b="0" i="0" u="none" strike="noStrike" dirty="0">
                        <a:solidFill>
                          <a:srgbClr val="000000"/>
                        </a:solidFill>
                        <a:effectLst/>
                        <a:latin typeface="Calibri" panose="020F0502020204030204" pitchFamily="34" charset="0"/>
                      </a:endParaRPr>
                    </a:p>
                  </a:txBody>
                  <a:tcPr marL="5305" marR="5305" marT="5305" marB="0" anchor="b"/>
                </a:tc>
                <a:tc hMerge="1">
                  <a:txBody>
                    <a:bodyPr/>
                    <a:lstStyle/>
                    <a:p>
                      <a:endParaRPr lang="en-US"/>
                    </a:p>
                  </a:txBody>
                  <a:tcPr/>
                </a:tc>
                <a:tc>
                  <a:txBody>
                    <a:bodyPr/>
                    <a:lstStyle/>
                    <a:p>
                      <a:pPr algn="r" fontAlgn="b"/>
                      <a:r>
                        <a:rPr lang="en-US" sz="600" u="none" strike="noStrike" dirty="0">
                          <a:effectLst/>
                        </a:rPr>
                        <a:t>$79,422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$63,248</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$70,286</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$68,625</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$65,164</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r" fontAlgn="b"/>
                      <a:r>
                        <a:rPr lang="en-US" sz="600" u="none" strike="noStrike" dirty="0">
                          <a:effectLst/>
                        </a:rPr>
                        <a:t>$60,322</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016869882"/>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431782380"/>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738128808"/>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r>
                        <a:rPr lang="en-US" sz="600" u="none" strike="noStrike" dirty="0">
                          <a:effectLst/>
                        </a:rPr>
                        <a:t>need 24K</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r>
                        <a:rPr lang="en-US" sz="600" u="none" strike="noStrike" dirty="0">
                          <a:effectLst/>
                        </a:rPr>
                        <a:t>need 19K</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r>
                        <a:rPr lang="en-US" sz="600" u="none" strike="noStrike" dirty="0">
                          <a:effectLst/>
                        </a:rPr>
                        <a:t>need 24K</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r>
                        <a:rPr lang="en-US" sz="600" u="none" strike="noStrike" dirty="0">
                          <a:effectLst/>
                        </a:rPr>
                        <a:t>need 30K</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r>
                        <a:rPr lang="en-US" sz="600" u="none" strike="noStrike" dirty="0">
                          <a:effectLst/>
                        </a:rPr>
                        <a:t>need 38K</a:t>
                      </a:r>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651017850"/>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gridSpan="2">
                  <a:txBody>
                    <a:bodyPr/>
                    <a:lstStyle/>
                    <a:p>
                      <a:pPr algn="l" fontAlgn="b"/>
                      <a:r>
                        <a:rPr lang="en-US" sz="600" u="none" strike="noStrike" dirty="0">
                          <a:effectLst/>
                        </a:rPr>
                        <a:t>total 135K</a:t>
                      </a:r>
                      <a:endParaRPr lang="en-US" sz="600" b="0" i="0" u="none" strike="noStrike" dirty="0">
                        <a:solidFill>
                          <a:srgbClr val="000000"/>
                        </a:solidFill>
                        <a:effectLst/>
                        <a:latin typeface="Calibri" panose="020F0502020204030204" pitchFamily="34" charset="0"/>
                      </a:endParaRPr>
                    </a:p>
                  </a:txBody>
                  <a:tcPr marL="5305" marR="5305" marT="5305" marB="0" anchor="b"/>
                </a:tc>
                <a:tc hMerge="1">
                  <a:txBody>
                    <a:bodyPr/>
                    <a:lstStyle/>
                    <a:p>
                      <a:endParaRPr lang="en-US"/>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819663385"/>
                  </a:ext>
                </a:extLst>
              </a:tr>
              <a:tr h="138650">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5305" marR="5305" marT="5305" marB="0" anchor="b"/>
                </a:tc>
                <a:tc gridSpan="2">
                  <a:txBody>
                    <a:bodyPr/>
                    <a:lstStyle/>
                    <a:p>
                      <a:pPr algn="l" fontAlgn="b"/>
                      <a:r>
                        <a:rPr lang="en-US" sz="600" u="none" strike="noStrike" dirty="0">
                          <a:effectLst/>
                        </a:rPr>
                        <a:t>$3.5 K per unit</a:t>
                      </a:r>
                      <a:endParaRPr lang="en-US" sz="600" b="0" i="0" u="none" strike="noStrike" dirty="0">
                        <a:solidFill>
                          <a:srgbClr val="000000"/>
                        </a:solidFill>
                        <a:effectLst/>
                        <a:latin typeface="Calibri" panose="020F0502020204030204" pitchFamily="34" charset="0"/>
                      </a:endParaRPr>
                    </a:p>
                  </a:txBody>
                  <a:tcPr marL="5305" marR="5305" marT="5305" marB="0" anchor="b"/>
                </a:tc>
                <a:tc hMerge="1">
                  <a:txBody>
                    <a:bodyPr/>
                    <a:lstStyle/>
                    <a:p>
                      <a:endParaRPr lang="en-US"/>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362255343"/>
                  </a:ext>
                </a:extLst>
              </a:tr>
            </a:tbl>
          </a:graphicData>
        </a:graphic>
      </p:graphicFrame>
      <p:sp>
        <p:nvSpPr>
          <p:cNvPr id="2" name="Footer Placeholder 1"/>
          <p:cNvSpPr>
            <a:spLocks noGrp="1"/>
          </p:cNvSpPr>
          <p:nvPr>
            <p:ph type="ftr" sz="quarter" idx="11"/>
          </p:nvPr>
        </p:nvSpPr>
        <p:spPr/>
        <p:txBody>
          <a:bodyPr/>
          <a:lstStyle/>
          <a:p>
            <a:r>
              <a:rPr lang="en-US" dirty="0"/>
              <a:t>Elk Run Phase IV</a:t>
            </a:r>
          </a:p>
        </p:txBody>
      </p:sp>
      <p:sp>
        <p:nvSpPr>
          <p:cNvPr id="3" name="Slide Number Placeholder 2"/>
          <p:cNvSpPr>
            <a:spLocks noGrp="1"/>
          </p:cNvSpPr>
          <p:nvPr>
            <p:ph type="sldNum" sz="quarter" idx="12"/>
          </p:nvPr>
        </p:nvSpPr>
        <p:spPr/>
        <p:txBody>
          <a:bodyPr/>
          <a:lstStyle/>
          <a:p>
            <a:fld id="{32C128C7-FF4B-451C-A0A7-A8D368CCB24F}" type="slidenum">
              <a:rPr lang="en-US" smtClean="0"/>
              <a:pPr/>
              <a:t>35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038809"/>
      </p:ext>
    </p:extLst>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F2DBAAB-23BB-4B5C-B59F-5B9FB2C1461A}"/>
              </a:ext>
            </a:extLst>
          </p:cNvPr>
          <p:cNvSpPr>
            <a:spLocks noGrp="1"/>
          </p:cNvSpPr>
          <p:nvPr>
            <p:ph type="title"/>
          </p:nvPr>
        </p:nvSpPr>
        <p:spPr/>
        <p:txBody>
          <a:bodyPr/>
          <a:lstStyle/>
          <a:p>
            <a:r>
              <a:rPr lang="en-US" dirty="0"/>
              <a:t>Other subjects and interests</a:t>
            </a:r>
          </a:p>
        </p:txBody>
      </p:sp>
      <p:sp>
        <p:nvSpPr>
          <p:cNvPr id="4"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906007A-0293-44C7-B8C3-CAF3FFE35678}"/>
              </a:ext>
            </a:extLst>
          </p:cNvPr>
          <p:cNvSpPr>
            <a:spLocks noGrp="1"/>
          </p:cNvSpPr>
          <p:nvPr>
            <p:ph idx="1"/>
          </p:nvPr>
        </p:nvSpPr>
        <p:spPr>
          <a:xfrm>
            <a:off x="1435100" y="1447800"/>
            <a:ext cx="7499350" cy="4800600"/>
          </a:xfrm>
        </p:spPr>
        <p:txBody>
          <a:bodyPr>
            <a:normAutofit/>
          </a:bodyPr>
          <a:lstStyle/>
          <a:p>
            <a:pPr>
              <a:buFont typeface="Wingdings" panose="05000000000000000000" pitchFamily="2" charset="2"/>
              <a:buChar char="v"/>
            </a:pPr>
            <a:r>
              <a:rPr lang="en-US" sz="2400" dirty="0"/>
              <a:t>Other Subjects to discuss</a:t>
            </a:r>
          </a:p>
          <a:p>
            <a:pPr lvl="1">
              <a:buFont typeface="Wingdings" panose="05000000000000000000" pitchFamily="2" charset="2"/>
              <a:buChar char="Ø"/>
            </a:pPr>
            <a:r>
              <a:rPr lang="en-US" sz="2000" dirty="0"/>
              <a:t>Parking</a:t>
            </a:r>
          </a:p>
          <a:p>
            <a:pPr lvl="1">
              <a:buFont typeface="Wingdings" panose="05000000000000000000" pitchFamily="2" charset="2"/>
              <a:buChar char="Ø"/>
            </a:pPr>
            <a:r>
              <a:rPr lang="en-US" sz="2000" dirty="0"/>
              <a:t>Signage </a:t>
            </a:r>
          </a:p>
          <a:p>
            <a:pPr lvl="1">
              <a:buFont typeface="Wingdings" panose="05000000000000000000" pitchFamily="2" charset="2"/>
              <a:buChar char="Ø"/>
            </a:pPr>
            <a:endParaRPr lang="en-US" sz="2000" dirty="0"/>
          </a:p>
          <a:p>
            <a:pPr>
              <a:buFont typeface="Wingdings" panose="05000000000000000000" pitchFamily="2" charset="2"/>
              <a:buChar char="v"/>
            </a:pPr>
            <a:r>
              <a:rPr lang="en-US" sz="2400" dirty="0"/>
              <a:t>Other Topics?</a:t>
            </a:r>
          </a:p>
        </p:txBody>
      </p:sp>
      <p:sp>
        <p:nvSpPr>
          <p:cNvPr id="3" name="Footer Placeholder 2"/>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36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4829672"/>
      </p:ext>
    </p:extLst>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42FFD32-FCA4-4E37-A9E6-6741A7F20B4F}"/>
              </a:ext>
            </a:extLst>
          </p:cNvPr>
          <p:cNvSpPr>
            <a:spLocks noGrp="1"/>
          </p:cNvSpPr>
          <p:nvPr>
            <p:ph type="title"/>
          </p:nvPr>
        </p:nvSpPr>
        <p:spPr/>
        <p:txBody>
          <a:bodyPr/>
          <a:lstStyle/>
          <a:p>
            <a:r>
              <a:rPr lang="en-US" dirty="0"/>
              <a:t>Summer Parking</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9B87ED5-7EBC-4884-91CE-174F461EDC1E}"/>
              </a:ext>
            </a:extLst>
          </p:cNvPr>
          <p:cNvSpPr>
            <a:spLocks noGrp="1"/>
          </p:cNvSpPr>
          <p:nvPr>
            <p:ph idx="1"/>
          </p:nvPr>
        </p:nvSpPr>
        <p:spPr/>
        <p:txBody>
          <a:bodyPr>
            <a:normAutofit fontScale="40000" lnSpcReduction="20000"/>
          </a:bodyPr>
          <a:lstStyle/>
          <a:p>
            <a:r>
              <a:rPr lang="en-US" dirty="0"/>
              <a:t>A majority vote is required to make the trial policy permanent</a:t>
            </a:r>
          </a:p>
          <a:p>
            <a:endParaRPr lang="en-US" dirty="0"/>
          </a:p>
          <a:p>
            <a:r>
              <a:rPr lang="en-US" dirty="0"/>
              <a:t>Proposed as an Amendment for the Elk Run Phase IV CCR’s, be it adopted that this policy be adopted to expand the parking rules as follows:</a:t>
            </a:r>
          </a:p>
          <a:p>
            <a:endParaRPr lang="en-US" dirty="0"/>
          </a:p>
          <a:p>
            <a:r>
              <a:rPr lang="en-US" dirty="0"/>
              <a:t>The rules for Summer Parking, roughly encompassing the period of May 1 through November 1, are as follows:</a:t>
            </a:r>
          </a:p>
          <a:p>
            <a:pPr marL="82296" indent="0">
              <a:buNone/>
            </a:pPr>
            <a:r>
              <a:rPr lang="en-US" dirty="0"/>
              <a:t>1. Residents/Unit Owners occupying common driveways are referred to in this proposal as “Resident Community”.  Owners with tenants will have only one vote that will be submitted by the owner of the unit.  </a:t>
            </a:r>
          </a:p>
          <a:p>
            <a:pPr marL="82296" indent="0">
              <a:buNone/>
            </a:pPr>
            <a:r>
              <a:rPr lang="en-US" dirty="0"/>
              <a:t>2. The Board encourages residents to continue to park cars in their garages in the summer but for situations where additional overnight (summer only) parking is needed, each “Resident Community” can determine what possibilities exist on their own common driveways for extra cars and visitors.</a:t>
            </a:r>
          </a:p>
          <a:p>
            <a:pPr marL="82296" indent="0">
              <a:buNone/>
            </a:pPr>
            <a:r>
              <a:rPr lang="en-US" dirty="0"/>
              <a:t>3. The Board requires each “Resident Community” work together to configure parking in such a way that additional cars do not inconvenience the units sharing the driveway.</a:t>
            </a:r>
          </a:p>
          <a:p>
            <a:pPr marL="82296" indent="0">
              <a:buNone/>
            </a:pPr>
            <a:r>
              <a:rPr lang="en-US" dirty="0"/>
              <a:t>4. The Board reiterates that these spaces are for vehicles only and not for commercial vehicles, non-operating vehicles or equipment other than cars.  They are for residents or their guests and in no way should block or inconvenience other residents sharing the driveway.</a:t>
            </a:r>
          </a:p>
          <a:p>
            <a:pPr marL="82296" indent="0">
              <a:buNone/>
            </a:pPr>
            <a:r>
              <a:rPr lang="en-US" dirty="0"/>
              <a:t>5. All residents of the “Resident Community” must be in agreement as to placement of extra cars.  If it is unable to come to agreement and would like the Board to facilitate an agreement the Board will offer a solution upon request.  With an impasse, the proposal shall become void for that “Resident Community” and the historic limitations on parking will apply.</a:t>
            </a:r>
          </a:p>
          <a:p>
            <a:endParaRPr lang="en-US" dirty="0"/>
          </a:p>
          <a:p>
            <a:endParaRPr lang="en-US" dirty="0"/>
          </a:p>
        </p:txBody>
      </p:sp>
      <p:sp>
        <p:nvSpPr>
          <p:cNvPr id="4" name="Foot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DE647C1-4BE9-4C17-9075-F9E2B40FD891}"/>
              </a:ext>
            </a:extLst>
          </p:cNvPr>
          <p:cNvSpPr>
            <a:spLocks noGrp="1"/>
          </p:cNvSpPr>
          <p:nvPr>
            <p:ph type="ftr" sz="quarter" idx="11"/>
          </p:nvPr>
        </p:nvSpPr>
        <p:spPr/>
        <p:txBody>
          <a:bodyPr/>
          <a:lstStyle/>
          <a:p>
            <a:r>
              <a:rPr lang="en-US" dirty="0"/>
              <a:t>Elk Run Phase IV</a:t>
            </a:r>
          </a:p>
        </p:txBody>
      </p:sp>
      <p:sp>
        <p:nvSpPr>
          <p:cNvPr id="5" name="Slide Numb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50CE84-3046-45AC-93F7-E9EBDDE8063D}"/>
              </a:ext>
            </a:extLst>
          </p:cNvPr>
          <p:cNvSpPr>
            <a:spLocks noGrp="1"/>
          </p:cNvSpPr>
          <p:nvPr>
            <p:ph type="sldNum" sz="quarter" idx="12"/>
          </p:nvPr>
        </p:nvSpPr>
        <p:spPr/>
        <p:txBody>
          <a:bodyPr/>
          <a:lstStyle/>
          <a:p>
            <a:fld id="{32C128C7-FF4B-451C-A0A7-A8D368CCB24F}" type="slidenum">
              <a:rPr lang="en-US" smtClean="0"/>
              <a:pPr/>
              <a:t>37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4281837"/>
      </p:ext>
    </p:extLst>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6B93C05-2810-4EB7-B742-C766EA7723FE}"/>
              </a:ext>
            </a:extLst>
          </p:cNvPr>
          <p:cNvSpPr>
            <a:spLocks noGrp="1"/>
          </p:cNvSpPr>
          <p:nvPr>
            <p:ph type="title"/>
          </p:nvPr>
        </p:nvSpPr>
        <p:spPr/>
        <p:txBody>
          <a:bodyPr/>
          <a:lstStyle/>
          <a:p>
            <a:r>
              <a:rPr lang="en-US" dirty="0"/>
              <a:t>Signage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CAB506C-19F2-4542-9082-03C2EB47FDDE}"/>
              </a:ext>
            </a:extLst>
          </p:cNvPr>
          <p:cNvSpPr>
            <a:spLocks noGrp="1"/>
          </p:cNvSpPr>
          <p:nvPr>
            <p:ph idx="1"/>
          </p:nvPr>
        </p:nvSpPr>
        <p:spPr/>
        <p:txBody>
          <a:bodyPr>
            <a:normAutofit fontScale="40000" lnSpcReduction="20000"/>
          </a:bodyPr>
          <a:lstStyle/>
          <a:p>
            <a:r>
              <a:rPr lang="en-US" dirty="0"/>
              <a:t>A majority vote is required to make a change to the HOA signage policy permanent</a:t>
            </a:r>
          </a:p>
          <a:p>
            <a:endParaRPr lang="en-US" dirty="0"/>
          </a:p>
          <a:p>
            <a:pPr marL="0" marR="0">
              <a:lnSpc>
                <a:spcPct val="115000"/>
              </a:lnSpc>
              <a:spcBef>
                <a:spcPts val="0"/>
              </a:spcBef>
              <a:spcAft>
                <a:spcPts val="10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Therefore: be it adopted that the signage policy of the Elk Run Phase IV HOA CC&amp;Rs be modified to allow the following: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1. Homeowners are permitted to display signage in their homeowner space for pre-approved days listed.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2.  Homeowners are permitted to display signage for a period of time of 60 days prior to the election for state, local and national elections. For annual holidays, signage may be displayed for a 30 day period prior to the holiday.   All signage must be taken down no more than seven days after the event.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3.  Signage is limited to no more than two signs per unit and cannot be larger than 30” X 40” in size and cannot be hung from the homeowner’s unit and cannot extend no higher than 18” from the bottom of the sign above the ground or concrete sidewalk.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4. Signage that is derogatory and offensive, as determined by the HOA board, is not permitted. The HOA, at their sole discretion, has the right to disapprove any such signage.</a:t>
            </a:r>
          </a:p>
          <a:p>
            <a:pPr marL="0" marR="0" indent="0" algn="just">
              <a:lnSpc>
                <a:spcPct val="115000"/>
              </a:lnSpc>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Pre-approved occasions:</a:t>
            </a:r>
          </a:p>
          <a:p>
            <a:pPr marL="617220" lvl="1" indent="-342900"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Local, State, and National elections</a:t>
            </a:r>
          </a:p>
          <a:p>
            <a:pPr marL="617220" lvl="1" indent="-342900"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Memorial Day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17220" lvl="1" indent="-342900"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Presidents Day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17220" lvl="1" indent="-342900"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fourth of July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17220" lvl="1" indent="-342900" algn="just">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Labor Day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853E0B2-487B-4130-986B-707DD69C4B4B}"/>
              </a:ext>
            </a:extLst>
          </p:cNvPr>
          <p:cNvSpPr>
            <a:spLocks noGrp="1"/>
          </p:cNvSpPr>
          <p:nvPr>
            <p:ph type="ftr" sz="quarter" idx="11"/>
          </p:nvPr>
        </p:nvSpPr>
        <p:spPr/>
        <p:txBody>
          <a:bodyPr/>
          <a:lstStyle/>
          <a:p>
            <a:r>
              <a:rPr lang="en-US" dirty="0"/>
              <a:t>Elk Run Phase IV</a:t>
            </a:r>
          </a:p>
        </p:txBody>
      </p:sp>
      <p:sp>
        <p:nvSpPr>
          <p:cNvPr id="5" name="Slide Numb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91D7C1E-28D5-42CA-910B-0A474D78518B}"/>
              </a:ext>
            </a:extLst>
          </p:cNvPr>
          <p:cNvSpPr>
            <a:spLocks noGrp="1"/>
          </p:cNvSpPr>
          <p:nvPr>
            <p:ph type="sldNum" sz="quarter" idx="12"/>
          </p:nvPr>
        </p:nvSpPr>
        <p:spPr/>
        <p:txBody>
          <a:bodyPr/>
          <a:lstStyle/>
          <a:p>
            <a:fld id="{32C128C7-FF4B-451C-A0A7-A8D368CCB24F}" type="slidenum">
              <a:rPr lang="en-US" smtClean="0"/>
              <a:pPr/>
              <a:t>38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8376935"/>
      </p:ext>
    </p:extLst>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0899A10-CF36-446F-ADB6-C434EEAE7263}"/>
              </a:ext>
            </a:extLst>
          </p:cNvPr>
          <p:cNvSpPr>
            <a:spLocks noGrp="1"/>
          </p:cNvSpPr>
          <p:nvPr>
            <p:ph type="title"/>
          </p:nvPr>
        </p:nvSpPr>
        <p:spPr/>
        <p:txBody>
          <a:bodyPr/>
          <a:lstStyle/>
          <a:p>
            <a:r>
              <a:rPr lang="en-US" dirty="0"/>
              <a:t>Vote NOW</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9436198-8513-49BB-8A70-D919FC26692E}"/>
              </a:ext>
            </a:extLst>
          </p:cNvPr>
          <p:cNvSpPr>
            <a:spLocks noGrp="1"/>
          </p:cNvSpPr>
          <p:nvPr>
            <p:ph idx="1"/>
          </p:nvPr>
        </p:nvSpPr>
        <p:spPr/>
        <p:txBody>
          <a:bodyPr/>
          <a:lstStyle/>
          <a:p>
            <a:r>
              <a:rPr lang="en-US" dirty="0"/>
              <a:t>Should we enact change to make the trial summer parking accommodation permanent?</a:t>
            </a:r>
          </a:p>
          <a:p>
            <a:r>
              <a:rPr lang="en-US" dirty="0"/>
              <a:t>Should we enact change to make the proposed signage policy effective?</a:t>
            </a:r>
          </a:p>
          <a:p>
            <a:r>
              <a:rPr lang="en-US" dirty="0"/>
              <a:t>How should we address the Reserve / Budgetary Shortfall : Option #1, #2, #3, or #4?</a:t>
            </a:r>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39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869112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062642F-3406-43BD-B20C-52F887BED337}"/>
              </a:ext>
            </a:extLst>
          </p:cNvPr>
          <p:cNvSpPr>
            <a:spLocks noGrp="1"/>
          </p:cNvSpPr>
          <p:nvPr>
            <p:ph type="title"/>
          </p:nvPr>
        </p:nvSpPr>
        <p:spPr/>
        <p:txBody>
          <a:bodyPr/>
          <a:lstStyle/>
          <a:p>
            <a:r>
              <a:rPr lang="en-US" dirty="0"/>
              <a:t>Board positions	</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5D2672F-B061-4C91-871D-5AB552BE088C}"/>
              </a:ext>
            </a:extLst>
          </p:cNvPr>
          <p:cNvSpPr>
            <a:spLocks noGrp="1"/>
          </p:cNvSpPr>
          <p:nvPr>
            <p:ph idx="1"/>
          </p:nvPr>
        </p:nvSpPr>
        <p:spPr/>
        <p:txBody>
          <a:bodyPr/>
          <a:lstStyle/>
          <a:p>
            <a:r>
              <a:rPr lang="en-US" dirty="0"/>
              <a:t>President</a:t>
            </a:r>
          </a:p>
          <a:p>
            <a:r>
              <a:rPr lang="en-US" dirty="0"/>
              <a:t>Vice President</a:t>
            </a:r>
          </a:p>
          <a:p>
            <a:r>
              <a:rPr lang="en-US" dirty="0"/>
              <a:t>Treasurer</a:t>
            </a:r>
          </a:p>
          <a:p>
            <a:r>
              <a:rPr lang="en-US" dirty="0"/>
              <a:t>Secretary</a:t>
            </a:r>
          </a:p>
          <a:p>
            <a:r>
              <a:rPr lang="en-US" dirty="0"/>
              <a:t>Building Maintenance</a:t>
            </a:r>
          </a:p>
          <a:p>
            <a:r>
              <a:rPr lang="en-US" dirty="0"/>
              <a:t>Communications*</a:t>
            </a:r>
          </a:p>
          <a:p>
            <a:r>
              <a:rPr lang="en-US" dirty="0"/>
              <a:t>Trustee At Large*</a:t>
            </a:r>
          </a:p>
          <a:p>
            <a:endParaRPr lang="en-US" dirty="0"/>
          </a:p>
        </p:txBody>
      </p:sp>
      <p:sp>
        <p:nvSpPr>
          <p:cNvPr id="4" name="Footer Placeholder 3"/>
          <p:cNvSpPr>
            <a:spLocks noGrp="1"/>
          </p:cNvSpPr>
          <p:nvPr>
            <p:ph type="ftr" sz="quarter" idx="11"/>
          </p:nvPr>
        </p:nvSpPr>
        <p:spPr/>
        <p:txBody>
          <a:bodyPr/>
          <a:lstStyle/>
          <a:p>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961535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08A6DCC-DFE6-4DDA-975F-FEF75070F580}"/>
              </a:ext>
            </a:extLst>
          </p:cNvPr>
          <p:cNvSpPr>
            <a:spLocks noGrp="1"/>
          </p:cNvSpPr>
          <p:nvPr>
            <p:ph type="title"/>
          </p:nvPr>
        </p:nvSpPr>
        <p:spPr/>
        <p:txBody>
          <a:bodyPr>
            <a:normAutofit fontScale="90000"/>
          </a:bodyPr>
          <a:lstStyle/>
          <a:p>
            <a:r>
              <a:rPr lang="en-US" dirty="0"/>
              <a:t>2020-2021 Board Accomplishments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8EA9FAC-5BE2-4745-A288-6251FE9848F7}"/>
              </a:ext>
            </a:extLst>
          </p:cNvPr>
          <p:cNvSpPr>
            <a:spLocks noGrp="1"/>
          </p:cNvSpPr>
          <p:nvPr>
            <p:ph idx="1"/>
          </p:nvPr>
        </p:nvSpPr>
        <p:spPr>
          <a:xfrm>
            <a:off x="1435608" y="1447800"/>
            <a:ext cx="7498080" cy="5135562"/>
          </a:xfrm>
        </p:spPr>
        <p:txBody>
          <a:bodyPr>
            <a:normAutofit/>
          </a:bodyPr>
          <a:lstStyle/>
          <a:p>
            <a:r>
              <a:rPr lang="en-US" dirty="0"/>
              <a:t>Establishment of rolling quarterly budget</a:t>
            </a:r>
          </a:p>
          <a:p>
            <a:r>
              <a:rPr lang="en-US" dirty="0"/>
              <a:t>Establishment of 5-year budget forecast</a:t>
            </a:r>
          </a:p>
          <a:p>
            <a:r>
              <a:rPr lang="en-US" dirty="0"/>
              <a:t>Consolidation of Reserve Accounts</a:t>
            </a:r>
          </a:p>
          <a:p>
            <a:r>
              <a:rPr lang="en-US" dirty="0"/>
              <a:t>Completion of Reserve Study</a:t>
            </a:r>
          </a:p>
          <a:p>
            <a:r>
              <a:rPr lang="en-US" dirty="0"/>
              <a:t>Selection of new Accounting firm, reducing cost</a:t>
            </a:r>
          </a:p>
          <a:p>
            <a:r>
              <a:rPr lang="en-US" dirty="0"/>
              <a:t>RFP process and format re-established</a:t>
            </a:r>
          </a:p>
          <a:p>
            <a:r>
              <a:rPr lang="en-US" dirty="0"/>
              <a:t>Repaint of two buildings plus additional touch up</a:t>
            </a:r>
          </a:p>
          <a:p>
            <a:endParaRPr lang="en-US" dirty="0"/>
          </a:p>
          <a:p>
            <a:endParaRPr lang="en-US" dirty="0"/>
          </a:p>
          <a:p>
            <a:pPr marL="82296" indent="0">
              <a:buNone/>
            </a:pPr>
            <a:endParaRPr lang="en-US" dirty="0"/>
          </a:p>
        </p:txBody>
      </p:sp>
      <p:sp>
        <p:nvSpPr>
          <p:cNvPr id="4" name="Footer Placeholder 3"/>
          <p:cNvSpPr>
            <a:spLocks noGrp="1"/>
          </p:cNvSpPr>
          <p:nvPr>
            <p:ph type="ftr" sz="quarter" idx="11"/>
          </p:nvPr>
        </p:nvSpPr>
        <p:spPr>
          <a:xfrm>
            <a:off x="3505200" y="6324600"/>
            <a:ext cx="2895600" cy="476250"/>
          </a:xfrm>
        </p:spPr>
        <p:txBody>
          <a:bodyPr/>
          <a:lstStyle/>
          <a:p>
            <a:pPr algn="ctr"/>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901043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2975D82-4A7A-49F3-80DE-AD2DAD4C4625}"/>
              </a:ext>
            </a:extLst>
          </p:cNvPr>
          <p:cNvSpPr>
            <a:spLocks noGrp="1"/>
          </p:cNvSpPr>
          <p:nvPr>
            <p:ph type="title"/>
          </p:nvPr>
        </p:nvSpPr>
        <p:spPr/>
        <p:txBody>
          <a:bodyPr>
            <a:normAutofit fontScale="90000"/>
          </a:bodyPr>
          <a:lstStyle/>
          <a:p>
            <a:r>
              <a:rPr lang="en-US" dirty="0"/>
              <a:t>2020-2021 Board Accomplishments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27904B-2F49-4186-B199-0492CA7C6FAE}"/>
              </a:ext>
            </a:extLst>
          </p:cNvPr>
          <p:cNvSpPr>
            <a:spLocks noGrp="1"/>
          </p:cNvSpPr>
          <p:nvPr>
            <p:ph idx="1"/>
          </p:nvPr>
        </p:nvSpPr>
        <p:spPr/>
        <p:txBody>
          <a:bodyPr>
            <a:normAutofit/>
          </a:bodyPr>
          <a:lstStyle/>
          <a:p>
            <a:r>
              <a:rPr lang="en-US" dirty="0"/>
              <a:t>Resolution of concrete issues</a:t>
            </a:r>
          </a:p>
          <a:p>
            <a:r>
              <a:rPr lang="en-US" dirty="0"/>
              <a:t>Relaxed parking policy</a:t>
            </a:r>
          </a:p>
          <a:p>
            <a:r>
              <a:rPr lang="en-US" dirty="0"/>
              <a:t>Revised signage policy to allow greater freedom of speech</a:t>
            </a:r>
          </a:p>
          <a:p>
            <a:r>
              <a:rPr lang="en-US" dirty="0"/>
              <a:t>Quarterly newsletter</a:t>
            </a:r>
          </a:p>
          <a:p>
            <a:r>
              <a:rPr lang="en-US" dirty="0"/>
              <a:t>More responsive communications </a:t>
            </a:r>
          </a:p>
          <a:p>
            <a:r>
              <a:rPr lang="en-US" dirty="0"/>
              <a:t>New owner welcome package</a:t>
            </a:r>
          </a:p>
          <a:p>
            <a:r>
              <a:rPr lang="en-US" dirty="0"/>
              <a:t>Kinder, gentler HOA posture</a:t>
            </a:r>
          </a:p>
          <a:p>
            <a:endParaRPr lang="en-US" dirty="0"/>
          </a:p>
        </p:txBody>
      </p:sp>
      <p:sp>
        <p:nvSpPr>
          <p:cNvPr id="4" name="Footer Placeholder 3"/>
          <p:cNvSpPr>
            <a:spLocks noGrp="1"/>
          </p:cNvSpPr>
          <p:nvPr>
            <p:ph type="ftr" sz="quarter" idx="11"/>
          </p:nvPr>
        </p:nvSpPr>
        <p:spPr/>
        <p:txBody>
          <a:bodyPr/>
          <a:lstStyle/>
          <a:p>
            <a:pPr algn="ctr"/>
            <a:r>
              <a:rPr lang="en-US" dirty="0"/>
              <a:t>Elk Run Phase IV</a:t>
            </a:r>
          </a:p>
        </p:txBody>
      </p:sp>
      <p:sp>
        <p:nvSpPr>
          <p:cNvPr id="5" name="Slide Number Placeholder 4"/>
          <p:cNvSpPr>
            <a:spLocks noGrp="1"/>
          </p:cNvSpPr>
          <p:nvPr>
            <p:ph type="sldNum" sz="quarter" idx="12"/>
          </p:nvPr>
        </p:nvSpPr>
        <p:spPr/>
        <p:txBody>
          <a:bodyPr/>
          <a:lstStyle/>
          <a:p>
            <a:fld id="{32C128C7-FF4B-451C-A0A7-A8D368CCB24F}"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781691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CCEEFFC-0691-486D-8324-BC59886254FB}"/>
              </a:ext>
            </a:extLst>
          </p:cNvPr>
          <p:cNvSpPr>
            <a:spLocks noGrp="1"/>
          </p:cNvSpPr>
          <p:nvPr>
            <p:ph type="title"/>
          </p:nvPr>
        </p:nvSpPr>
        <p:spPr/>
        <p:txBody>
          <a:bodyPr/>
          <a:lstStyle/>
          <a:p>
            <a:r>
              <a:rPr lang="en-US" dirty="0"/>
              <a:t>Thank you and a “Welcome”?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7E6DA05-B0AE-4450-B60A-00E96D4D19B2}"/>
              </a:ext>
            </a:extLst>
          </p:cNvPr>
          <p:cNvSpPr>
            <a:spLocks noGrp="1"/>
          </p:cNvSpPr>
          <p:nvPr>
            <p:ph sz="half" idx="1"/>
          </p:nvPr>
        </p:nvSpPr>
        <p:spPr>
          <a:xfrm>
            <a:off x="5452353" y="1642110"/>
            <a:ext cx="3657600" cy="4663440"/>
          </a:xfrm>
        </p:spPr>
        <p:txBody>
          <a:bodyPr>
            <a:normAutofit fontScale="92500" lnSpcReduction="20000"/>
          </a:bodyPr>
          <a:lstStyle/>
          <a:p>
            <a:pPr lvl="1">
              <a:buFont typeface="Wingdings" panose="05000000000000000000" pitchFamily="2" charset="2"/>
              <a:buChar char="v"/>
            </a:pPr>
            <a:r>
              <a:rPr lang="en-US" dirty="0"/>
              <a:t>Proposal to retain current Board through 2021 until new slate at next Annual Meeting?</a:t>
            </a:r>
          </a:p>
          <a:p>
            <a:pPr lvl="1">
              <a:buFont typeface="Wingdings" panose="05000000000000000000" pitchFamily="2" charset="2"/>
              <a:buChar char="v"/>
            </a:pPr>
            <a:endParaRPr lang="en-US" dirty="0"/>
          </a:p>
          <a:p>
            <a:pPr lvl="1">
              <a:buFont typeface="Wingdings" panose="05000000000000000000" pitchFamily="2" charset="2"/>
              <a:buChar char="v"/>
            </a:pPr>
            <a:r>
              <a:rPr lang="en-US" dirty="0"/>
              <a:t>Actively seeking new Board members and desire to establish both tenure and rotation of Board members and positions</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41947CF-0A6A-4CDC-A997-83E53C1BFC06}"/>
              </a:ext>
            </a:extLst>
          </p:cNvPr>
          <p:cNvSpPr>
            <a:spLocks noGrp="1"/>
          </p:cNvSpPr>
          <p:nvPr>
            <p:ph sz="half" idx="2"/>
          </p:nvPr>
        </p:nvSpPr>
        <p:spPr>
          <a:xfrm>
            <a:off x="1371600" y="1600200"/>
            <a:ext cx="3980688" cy="5181600"/>
          </a:xfrm>
        </p:spPr>
        <p:txBody>
          <a:bodyPr>
            <a:normAutofit fontScale="92500" lnSpcReduction="20000"/>
          </a:bodyPr>
          <a:lstStyle/>
          <a:p>
            <a:pPr>
              <a:buSzPct val="120000"/>
              <a:buFont typeface="Arial" panose="020B0604020202020204" pitchFamily="34" charset="0"/>
              <a:buChar char="•"/>
            </a:pPr>
            <a:r>
              <a:rPr lang="en-US" dirty="0"/>
              <a:t>Current Board </a:t>
            </a:r>
          </a:p>
          <a:p>
            <a:pPr lvl="1"/>
            <a:r>
              <a:rPr lang="en-US" dirty="0"/>
              <a:t>Paul Dorius – President</a:t>
            </a:r>
          </a:p>
          <a:p>
            <a:pPr lvl="1"/>
            <a:r>
              <a:rPr lang="en-US" dirty="0"/>
              <a:t>Don Crim – Vice President</a:t>
            </a:r>
          </a:p>
          <a:p>
            <a:pPr lvl="1"/>
            <a:r>
              <a:rPr lang="en-US" dirty="0"/>
              <a:t>Larry Ballash – Treasurer **</a:t>
            </a:r>
          </a:p>
          <a:p>
            <a:pPr lvl="1"/>
            <a:r>
              <a:rPr lang="en-US" dirty="0"/>
              <a:t>Susanne Barnes – Secretary (&amp; Grounds)</a:t>
            </a:r>
          </a:p>
          <a:p>
            <a:pPr lvl="1"/>
            <a:r>
              <a:rPr lang="en-US" dirty="0"/>
              <a:t>Steve Hicks – Buildings</a:t>
            </a:r>
          </a:p>
          <a:p>
            <a:pPr lvl="1"/>
            <a:r>
              <a:rPr lang="en-US" dirty="0"/>
              <a:t>Keiko Ito - Past President &amp; now Communications</a:t>
            </a:r>
          </a:p>
          <a:p>
            <a:pPr lvl="1"/>
            <a:r>
              <a:rPr lang="en-US" dirty="0"/>
              <a:t>Lee Johnson – At Large</a:t>
            </a:r>
          </a:p>
          <a:p>
            <a:pPr lvl="1"/>
            <a:endParaRPr lang="en-US" dirty="0"/>
          </a:p>
          <a:p>
            <a:r>
              <a:rPr lang="en-US" dirty="0"/>
              <a:t>Thank you</a:t>
            </a:r>
          </a:p>
          <a:p>
            <a:pPr lvl="1"/>
            <a:r>
              <a:rPr lang="en-US" dirty="0"/>
              <a:t>Keiko Ito &amp; Susanne Barnes</a:t>
            </a:r>
          </a:p>
          <a:p>
            <a:pPr lvl="1"/>
            <a:r>
              <a:rPr lang="en-US" dirty="0"/>
              <a:t>Larry Ballash</a:t>
            </a:r>
          </a:p>
          <a:p>
            <a:pPr lvl="1"/>
            <a:endParaRPr lang="en-US" dirty="0"/>
          </a:p>
          <a:p>
            <a:pPr lvl="2"/>
            <a:endParaRPr lang="en-US" dirty="0"/>
          </a:p>
        </p:txBody>
      </p:sp>
      <p:sp>
        <p:nvSpPr>
          <p:cNvPr id="6" name="Slide Number Placeholder 5"/>
          <p:cNvSpPr>
            <a:spLocks noGrp="1"/>
          </p:cNvSpPr>
          <p:nvPr>
            <p:ph type="sldNum" sz="quarter" idx="12"/>
          </p:nvPr>
        </p:nvSpPr>
        <p:spPr/>
        <p:txBody>
          <a:bodyPr/>
          <a:lstStyle/>
          <a:p>
            <a:fld id="{32C128C7-FF4B-451C-A0A7-A8D368CCB24F}"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2296857"/>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15962"/>
          </a:xfrm>
        </p:spPr>
        <p:txBody>
          <a:bodyPr>
            <a:normAutofit fontScale="90000"/>
          </a:bodyPr>
          <a:lstStyle/>
          <a:p>
            <a:r>
              <a:rPr lang="en-US" dirty="0"/>
              <a:t>Board Member Discussions</a:t>
            </a:r>
          </a:p>
        </p:txBody>
      </p:sp>
      <p:sp>
        <p:nvSpPr>
          <p:cNvPr id="6" name="Content Placeholder 5"/>
          <p:cNvSpPr>
            <a:spLocks noGrp="1"/>
          </p:cNvSpPr>
          <p:nvPr>
            <p:ph idx="1"/>
          </p:nvPr>
        </p:nvSpPr>
        <p:spPr>
          <a:xfrm>
            <a:off x="990600" y="1143000"/>
            <a:ext cx="8001000" cy="5105400"/>
          </a:xfrm>
        </p:spPr>
        <p:txBody>
          <a:bodyPr>
            <a:normAutofit fontScale="92500" lnSpcReduction="20000"/>
          </a:bodyPr>
          <a:lstStyle/>
          <a:p>
            <a:r>
              <a:rPr lang="en-US" sz="2400" dirty="0"/>
              <a:t>A Little History:</a:t>
            </a:r>
          </a:p>
          <a:p>
            <a:pPr lvl="1"/>
            <a:r>
              <a:rPr lang="en-US" sz="2000" dirty="0"/>
              <a:t>Elk Run Phase  IV has been in existence for about 28 years.</a:t>
            </a:r>
          </a:p>
          <a:p>
            <a:pPr lvl="1"/>
            <a:r>
              <a:rPr lang="en-US" sz="2000" dirty="0"/>
              <a:t>Board members over this time have tended to serve for long periods of time, generally 10 to 15 years.</a:t>
            </a:r>
          </a:p>
          <a:p>
            <a:pPr lvl="1"/>
            <a:r>
              <a:rPr lang="en-US" sz="2000" dirty="0"/>
              <a:t>The 28 years have been mostly dominated by approximately six Board members, all serving in excess of 10 years each.</a:t>
            </a:r>
          </a:p>
          <a:p>
            <a:pPr lvl="1"/>
            <a:r>
              <a:rPr lang="en-US" sz="2000" dirty="0"/>
              <a:t>Board members have been and are being compensated through credits against their dues, with stipends varying based upon role.</a:t>
            </a:r>
          </a:p>
          <a:p>
            <a:pPr marL="402336" lvl="1" indent="0">
              <a:buNone/>
            </a:pPr>
            <a:endParaRPr lang="en-US" sz="2000" dirty="0"/>
          </a:p>
          <a:p>
            <a:r>
              <a:rPr lang="en-US" sz="2400" dirty="0"/>
              <a:t>Pro’s &amp; Con’s:</a:t>
            </a:r>
          </a:p>
          <a:p>
            <a:pPr lvl="1"/>
            <a:r>
              <a:rPr lang="en-US" sz="2000" dirty="0"/>
              <a:t>Although this might preserve association knowledge, it can lead to board stagnation or not being receptive to new ideas.</a:t>
            </a:r>
          </a:p>
          <a:p>
            <a:pPr lvl="1"/>
            <a:r>
              <a:rPr lang="en-US" sz="2000" dirty="0"/>
              <a:t>Lengthy Board terms can lead to member burnout.</a:t>
            </a:r>
          </a:p>
          <a:p>
            <a:pPr lvl="1"/>
            <a:r>
              <a:rPr lang="en-US" sz="2000" dirty="0"/>
              <a:t>By adding new members on a regular basis, the Board is kept fresh with new ideas.  The Board is also better equipped to stay in tune with the ever-changing demographics of the community.</a:t>
            </a:r>
          </a:p>
          <a:p>
            <a:pPr lvl="1"/>
            <a:r>
              <a:rPr lang="en-US" sz="2000" dirty="0"/>
              <a:t>The Board feels strongly that term limits should be in the range of five years or so.</a:t>
            </a:r>
          </a:p>
        </p:txBody>
      </p:sp>
      <p:sp>
        <p:nvSpPr>
          <p:cNvPr id="2" name="Slide Number Placeholder 1"/>
          <p:cNvSpPr>
            <a:spLocks noGrp="1"/>
          </p:cNvSpPr>
          <p:nvPr>
            <p:ph type="sldNum" sz="quarter" idx="12"/>
          </p:nvPr>
        </p:nvSpPr>
        <p:spPr/>
        <p:txBody>
          <a:bodyPr/>
          <a:lstStyle/>
          <a:p>
            <a:fld id="{32C128C7-FF4B-451C-A0A7-A8D368CCB24F}" type="slidenum">
              <a:rPr lang="en-US" smtClean="0"/>
              <a:pPr/>
              <a:t>8</a:t>
            </a:fld>
            <a:endParaRPr lang="en-US" dirty="0"/>
          </a:p>
        </p:txBody>
      </p:sp>
      <p:sp>
        <p:nvSpPr>
          <p:cNvPr id="3" name="Footer Placeholder 2"/>
          <p:cNvSpPr>
            <a:spLocks noGrp="1"/>
          </p:cNvSpPr>
          <p:nvPr>
            <p:ph type="ftr" sz="quarter" idx="11"/>
          </p:nvPr>
        </p:nvSpPr>
        <p:spPr/>
        <p:txBody>
          <a:bodyPr/>
          <a:lstStyle/>
          <a:p>
            <a:r>
              <a:rPr lang="en-US" dirty="0"/>
              <a:t>Elk Run Phase IV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5990987"/>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HOA Management Moving Forward</a:t>
            </a:r>
          </a:p>
        </p:txBody>
      </p:sp>
      <p:sp>
        <p:nvSpPr>
          <p:cNvPr id="3" name="Content Placeholder 2"/>
          <p:cNvSpPr>
            <a:spLocks noGrp="1"/>
          </p:cNvSpPr>
          <p:nvPr>
            <p:ph idx="1"/>
          </p:nvPr>
        </p:nvSpPr>
        <p:spPr>
          <a:xfrm>
            <a:off x="1219200" y="1447800"/>
            <a:ext cx="7714488" cy="4800600"/>
          </a:xfrm>
        </p:spPr>
        <p:txBody>
          <a:bodyPr>
            <a:normAutofit fontScale="92500" lnSpcReduction="20000"/>
          </a:bodyPr>
          <a:lstStyle/>
          <a:p>
            <a:r>
              <a:rPr lang="en-US" sz="2400" dirty="0"/>
              <a:t>HOA Membership to date, have been content with electing the same board members year after year.  </a:t>
            </a:r>
          </a:p>
          <a:p>
            <a:r>
              <a:rPr lang="en-US" sz="2400" dirty="0"/>
              <a:t>This needs to change moving forward.</a:t>
            </a:r>
          </a:p>
          <a:p>
            <a:pPr lvl="1"/>
            <a:r>
              <a:rPr lang="en-US" sz="2000" dirty="0"/>
              <a:t>Our homeowner base in Elk Run has a broad range of skill sets that would be useful to the HOA.</a:t>
            </a:r>
          </a:p>
          <a:p>
            <a:pPr lvl="1"/>
            <a:r>
              <a:rPr lang="en-US" sz="2000" dirty="0"/>
              <a:t>It is hoped that all HOA members will consider board service.</a:t>
            </a:r>
          </a:p>
          <a:p>
            <a:pPr marL="82296" indent="0">
              <a:buNone/>
            </a:pPr>
            <a:endParaRPr lang="en-US" sz="2400" b="1" dirty="0"/>
          </a:p>
          <a:p>
            <a:r>
              <a:rPr lang="en-US" sz="2400" dirty="0"/>
              <a:t>We have two choices moving forward.</a:t>
            </a:r>
          </a:p>
          <a:p>
            <a:pPr lvl="1"/>
            <a:r>
              <a:rPr lang="en-US" sz="2000" dirty="0"/>
              <a:t>1.  We can continue on with HOA management via a Member board.  This will require better participation from a larger number of home owners. Or…</a:t>
            </a:r>
          </a:p>
          <a:p>
            <a:pPr marL="402336" lvl="1" indent="0">
              <a:buNone/>
            </a:pPr>
            <a:endParaRPr lang="en-US" sz="2000" dirty="0"/>
          </a:p>
          <a:p>
            <a:pPr lvl="1"/>
            <a:r>
              <a:rPr lang="en-US" sz="2000" dirty="0"/>
              <a:t>2.  We can engage with a professional management company to manage our HOA affairs, overseen by a truly volunteer Member Board.  This will be more expensive but could offer more reliable management to our HOA.</a:t>
            </a:r>
          </a:p>
          <a:p>
            <a:pPr lvl="1"/>
            <a:endParaRPr lang="en-US" sz="2000" dirty="0"/>
          </a:p>
        </p:txBody>
      </p:sp>
      <p:sp>
        <p:nvSpPr>
          <p:cNvPr id="4" name="Slide Number Placeholder 3"/>
          <p:cNvSpPr>
            <a:spLocks noGrp="1"/>
          </p:cNvSpPr>
          <p:nvPr>
            <p:ph type="sldNum" sz="quarter" idx="12"/>
          </p:nvPr>
        </p:nvSpPr>
        <p:spPr/>
        <p:txBody>
          <a:bodyPr/>
          <a:lstStyle/>
          <a:p>
            <a:fld id="{32C128C7-FF4B-451C-A0A7-A8D368CCB24F}"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a:t>Elk Run Phase IV</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8473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27158</TotalTime>
  <Words>4310</Words>
  <Application>Microsoft Macintosh PowerPoint</Application>
  <PresentationFormat>On-screen Show (4:3)</PresentationFormat>
  <Paragraphs>988</Paragraphs>
  <Slides>39</Slides>
  <Notes>4</Notes>
  <HiddenSlides>0</HiddenSlides>
  <MMClips>0</MMClips>
  <ScaleCrop>false</ScaleCrop>
  <HeadingPairs>
    <vt:vector size="4" baseType="variant">
      <vt:variant>
        <vt:lpstr>Design Template</vt:lpstr>
      </vt:variant>
      <vt:variant>
        <vt:i4>1</vt:i4>
      </vt:variant>
      <vt:variant>
        <vt:lpstr>Slide Titles</vt:lpstr>
      </vt:variant>
      <vt:variant>
        <vt:i4>39</vt:i4>
      </vt:variant>
    </vt:vector>
  </HeadingPairs>
  <TitlesOfParts>
    <vt:vector size="40" baseType="lpstr">
      <vt:lpstr>Solstice</vt:lpstr>
      <vt:lpstr>Elk Run Phase IV HomeOwners Association </vt:lpstr>
      <vt:lpstr>Mission Statement</vt:lpstr>
      <vt:lpstr>Your HOA’s Board of Directors</vt:lpstr>
      <vt:lpstr>Board positions </vt:lpstr>
      <vt:lpstr>2020-2021 Board Accomplishments</vt:lpstr>
      <vt:lpstr>2020-2021 Board Accomplishments</vt:lpstr>
      <vt:lpstr>Thank you and a “Welcome”?</vt:lpstr>
      <vt:lpstr>Board Member Discussions</vt:lpstr>
      <vt:lpstr>HOA Management Moving Forward</vt:lpstr>
      <vt:lpstr>HOA Board Member Drive</vt:lpstr>
      <vt:lpstr>Building Maintenance and Issues</vt:lpstr>
      <vt:lpstr>Building Maintenance and Painting Phase and Color Scheme</vt:lpstr>
      <vt:lpstr>Anticipated Reserve Spending</vt:lpstr>
      <vt:lpstr>Building Maintenance and Painting Future Capital Expenditures</vt:lpstr>
      <vt:lpstr>Fire Suppression</vt:lpstr>
      <vt:lpstr>Fire Suppression</vt:lpstr>
      <vt:lpstr>Potential Issues</vt:lpstr>
      <vt:lpstr>Grounds</vt:lpstr>
      <vt:lpstr>Communications</vt:lpstr>
      <vt:lpstr>Trustee at Large</vt:lpstr>
      <vt:lpstr>HOA Finances and Outlook</vt:lpstr>
      <vt:lpstr>Financial Components</vt:lpstr>
      <vt:lpstr>Reserve Accounts</vt:lpstr>
      <vt:lpstr>Reserve Study 2021</vt:lpstr>
      <vt:lpstr>Reserve Study 2021 (cont.)</vt:lpstr>
      <vt:lpstr>Reserve Study Recommended Funding</vt:lpstr>
      <vt:lpstr>Operating Cash Account</vt:lpstr>
      <vt:lpstr>Slide 28</vt:lpstr>
      <vt:lpstr>Reserve Study and Planned Budget – Anticipated Deficit</vt:lpstr>
      <vt:lpstr>2021 Budgetary Surprises </vt:lpstr>
      <vt:lpstr>Key Take-aways from Finances</vt:lpstr>
      <vt:lpstr>w “Real” Costs</vt:lpstr>
      <vt:lpstr>So, What Do We Do?</vt:lpstr>
      <vt:lpstr>Possible / Proposed Action</vt:lpstr>
      <vt:lpstr>Budget Forecast 15% dues increase, real costs+3% inflation</vt:lpstr>
      <vt:lpstr>Other subjects and interests</vt:lpstr>
      <vt:lpstr>Summer Parking</vt:lpstr>
      <vt:lpstr>Signage</vt:lpstr>
      <vt:lpstr>Vote NOW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Crim</dc:creator>
  <cp:lastModifiedBy>Keiko Ito</cp:lastModifiedBy>
  <cp:revision>98</cp:revision>
  <cp:lastPrinted>2021-06-05T20:16:20Z</cp:lastPrinted>
  <dcterms:created xsi:type="dcterms:W3CDTF">2021-06-10T18:49:53Z</dcterms:created>
  <dcterms:modified xsi:type="dcterms:W3CDTF">2021-06-10T18:50:48Z</dcterms:modified>
</cp:coreProperties>
</file>