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61" r:id="rId2"/>
    <p:sldId id="291" r:id="rId3"/>
    <p:sldId id="263" r:id="rId4"/>
    <p:sldId id="278" r:id="rId5"/>
    <p:sldId id="262" r:id="rId6"/>
    <p:sldId id="285" r:id="rId7"/>
    <p:sldId id="292" r:id="rId8"/>
    <p:sldId id="279" r:id="rId9"/>
    <p:sldId id="269" r:id="rId10"/>
    <p:sldId id="266" r:id="rId11"/>
    <p:sldId id="276" r:id="rId12"/>
    <p:sldId id="287" r:id="rId13"/>
    <p:sldId id="288" r:id="rId14"/>
    <p:sldId id="274" r:id="rId15"/>
    <p:sldId id="270" r:id="rId16"/>
    <p:sldId id="280" r:id="rId17"/>
    <p:sldId id="271" r:id="rId18"/>
    <p:sldId id="272" r:id="rId19"/>
    <p:sldId id="273" r:id="rId20"/>
    <p:sldId id="282" r:id="rId21"/>
    <p:sldId id="293" r:id="rId22"/>
    <p:sldId id="294" r:id="rId23"/>
    <p:sldId id="260" r:id="rId24"/>
    <p:sldId id="289" r:id="rId25"/>
    <p:sldId id="290" r:id="rId26"/>
    <p:sldId id="283" r:id="rId27"/>
    <p:sldId id="295" r:id="rId28"/>
    <p:sldId id="296" r:id="rId29"/>
    <p:sldId id="297" r:id="rId30"/>
    <p:sldId id="298" r:id="rId31"/>
    <p:sldId id="302" r:id="rId32"/>
    <p:sldId id="277" r:id="rId33"/>
    <p:sldId id="301" r:id="rId34"/>
    <p:sldId id="299" r:id="rId35"/>
    <p:sldId id="300" r:id="rId3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howGuides="1">
      <p:cViewPr varScale="1">
        <p:scale>
          <a:sx n="79" d="100"/>
          <a:sy n="79" d="100"/>
        </p:scale>
        <p:origin x="618" y="78"/>
      </p:cViewPr>
      <p:guideLst>
        <p:guide orient="horz" pos="2160"/>
        <p:guide pos="2880"/>
      </p:guideLst>
    </p:cSldViewPr>
  </p:slideViewPr>
  <p:outlineViewPr>
    <p:cViewPr>
      <p:scale>
        <a:sx n="33" d="100"/>
        <a:sy n="33" d="100"/>
      </p:scale>
      <p:origin x="0" y="-13662"/>
    </p:cViewPr>
  </p:outlin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F28D57F7-13D4-4A38-9A45-C4888C77519B}" type="datetimeFigureOut">
              <a:rPr lang="en-US" smtClean="0"/>
              <a:t>6/15/2022</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A477BF04-3CF9-4FE9-86EA-9E9A11C50471}" type="slidenum">
              <a:rPr lang="en-US" smtClean="0"/>
              <a:t>‹#›</a:t>
            </a:fld>
            <a:endParaRPr lang="en-US"/>
          </a:p>
        </p:txBody>
      </p:sp>
    </p:spTree>
    <p:extLst>
      <p:ext uri="{BB962C8B-B14F-4D97-AF65-F5344CB8AC3E}">
        <p14:creationId xmlns:p14="http://schemas.microsoft.com/office/powerpoint/2010/main" val="3104204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7BF04-3CF9-4FE9-86EA-9E9A11C50471}" type="slidenum">
              <a:rPr lang="en-US" smtClean="0"/>
              <a:t>14</a:t>
            </a:fld>
            <a:endParaRPr lang="en-US"/>
          </a:p>
        </p:txBody>
      </p:sp>
    </p:spTree>
    <p:extLst>
      <p:ext uri="{BB962C8B-B14F-4D97-AF65-F5344CB8AC3E}">
        <p14:creationId xmlns:p14="http://schemas.microsoft.com/office/powerpoint/2010/main" val="31306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7BF04-3CF9-4FE9-86EA-9E9A11C50471}" type="slidenum">
              <a:rPr lang="en-US" smtClean="0"/>
              <a:t>15</a:t>
            </a:fld>
            <a:endParaRPr lang="en-US"/>
          </a:p>
        </p:txBody>
      </p:sp>
    </p:spTree>
    <p:extLst>
      <p:ext uri="{BB962C8B-B14F-4D97-AF65-F5344CB8AC3E}">
        <p14:creationId xmlns:p14="http://schemas.microsoft.com/office/powerpoint/2010/main" val="126622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7BF04-3CF9-4FE9-86EA-9E9A11C50471}" type="slidenum">
              <a:rPr lang="en-US" smtClean="0"/>
              <a:t>22</a:t>
            </a:fld>
            <a:endParaRPr lang="en-US"/>
          </a:p>
        </p:txBody>
      </p:sp>
    </p:spTree>
    <p:extLst>
      <p:ext uri="{BB962C8B-B14F-4D97-AF65-F5344CB8AC3E}">
        <p14:creationId xmlns:p14="http://schemas.microsoft.com/office/powerpoint/2010/main" val="287448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7BF04-3CF9-4FE9-86EA-9E9A11C50471}" type="slidenum">
              <a:rPr lang="en-US" smtClean="0"/>
              <a:t>28</a:t>
            </a:fld>
            <a:endParaRPr lang="en-US"/>
          </a:p>
        </p:txBody>
      </p:sp>
    </p:spTree>
    <p:extLst>
      <p:ext uri="{BB962C8B-B14F-4D97-AF65-F5344CB8AC3E}">
        <p14:creationId xmlns:p14="http://schemas.microsoft.com/office/powerpoint/2010/main" val="132368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77BF04-3CF9-4FE9-86EA-9E9A11C50471}" type="slidenum">
              <a:rPr lang="en-US" smtClean="0"/>
              <a:t>29</a:t>
            </a:fld>
            <a:endParaRPr lang="en-US"/>
          </a:p>
        </p:txBody>
      </p:sp>
    </p:spTree>
    <p:extLst>
      <p:ext uri="{BB962C8B-B14F-4D97-AF65-F5344CB8AC3E}">
        <p14:creationId xmlns:p14="http://schemas.microsoft.com/office/powerpoint/2010/main" val="248086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38C6D0C8-21FE-460E-8A24-F5CAB7CD8658}" type="datetimeFigureOut">
              <a:rPr lang="en-US" smtClean="0"/>
              <a:t>6/15/2022</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2C128C7-FF4B-451C-A0A7-A8D368CCB24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C6D0C8-21FE-460E-8A24-F5CAB7CD8658}"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128C7-FF4B-451C-A0A7-A8D368CCB2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C6D0C8-21FE-460E-8A24-F5CAB7CD8658}"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128C7-FF4B-451C-A0A7-A8D368CCB2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C6D0C8-21FE-460E-8A24-F5CAB7CD8658}"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128C7-FF4B-451C-A0A7-A8D368CCB2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8C6D0C8-21FE-460E-8A24-F5CAB7CD8658}"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128C7-FF4B-451C-A0A7-A8D368CCB24F}"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8C6D0C8-21FE-460E-8A24-F5CAB7CD8658}"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128C7-FF4B-451C-A0A7-A8D368CCB2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8C6D0C8-21FE-460E-8A24-F5CAB7CD8658}"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128C7-FF4B-451C-A0A7-A8D368CCB2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38C6D0C8-21FE-460E-8A24-F5CAB7CD8658}"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128C7-FF4B-451C-A0A7-A8D368CCB2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38C6D0C8-21FE-460E-8A24-F5CAB7CD8658}" type="datetimeFigureOut">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128C7-FF4B-451C-A0A7-A8D368CCB24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8C6D0C8-21FE-460E-8A24-F5CAB7CD8658}"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128C7-FF4B-451C-A0A7-A8D368CCB2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38C6D0C8-21FE-460E-8A24-F5CAB7CD8658}"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128C7-FF4B-451C-A0A7-A8D368CCB24F}"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8C6D0C8-21FE-460E-8A24-F5CAB7CD8658}" type="datetimeFigureOut">
              <a:rPr lang="en-US" smtClean="0"/>
              <a:t>6/15/2022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2C128C7-FF4B-451C-A0A7-A8D368CCB24F}"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complexsolutionsltd.com/" TargetMode="Externa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0C68-D4A1-4965-874E-27DC65CE2DB9}"/>
              </a:ext>
            </a:extLst>
          </p:cNvPr>
          <p:cNvSpPr>
            <a:spLocks noGrp="1"/>
          </p:cNvSpPr>
          <p:nvPr>
            <p:ph type="title"/>
          </p:nvPr>
        </p:nvSpPr>
        <p:spPr>
          <a:xfrm>
            <a:off x="1203960" y="838200"/>
            <a:ext cx="7498080" cy="1143000"/>
          </a:xfrm>
        </p:spPr>
        <p:txBody>
          <a:bodyPr>
            <a:normAutofit fontScale="90000"/>
          </a:bodyPr>
          <a:lstStyle/>
          <a:p>
            <a:pPr algn="ctr"/>
            <a:r>
              <a:rPr lang="en-US" dirty="0"/>
              <a:t>Elk Run Phase IV</a:t>
            </a:r>
            <a:br>
              <a:rPr lang="en-US" dirty="0"/>
            </a:br>
            <a:r>
              <a:rPr lang="en-US" dirty="0" err="1"/>
              <a:t>HomeOwners</a:t>
            </a:r>
            <a:r>
              <a:rPr lang="en-US" dirty="0"/>
              <a:t> Association	</a:t>
            </a:r>
          </a:p>
        </p:txBody>
      </p:sp>
      <p:sp>
        <p:nvSpPr>
          <p:cNvPr id="3" name="Content Placeholder 2">
            <a:extLst>
              <a:ext uri="{FF2B5EF4-FFF2-40B4-BE49-F238E27FC236}">
                <a16:creationId xmlns:a16="http://schemas.microsoft.com/office/drawing/2014/main" id="{5E767AA6-F13F-4BDE-A2A5-E673D680AC49}"/>
              </a:ext>
            </a:extLst>
          </p:cNvPr>
          <p:cNvSpPr>
            <a:spLocks noGrp="1"/>
          </p:cNvSpPr>
          <p:nvPr>
            <p:ph idx="1"/>
          </p:nvPr>
        </p:nvSpPr>
        <p:spPr>
          <a:xfrm>
            <a:off x="2057400" y="2362200"/>
            <a:ext cx="5269992" cy="1828800"/>
          </a:xfrm>
        </p:spPr>
        <p:txBody>
          <a:bodyPr/>
          <a:lstStyle/>
          <a:p>
            <a:pPr algn="ctr"/>
            <a:r>
              <a:rPr lang="en-US" dirty="0"/>
              <a:t>Annual Members Meeting</a:t>
            </a:r>
          </a:p>
          <a:p>
            <a:pPr algn="ctr"/>
            <a:r>
              <a:rPr lang="en-US" dirty="0"/>
              <a:t>June15, 2022</a:t>
            </a:r>
          </a:p>
          <a:p>
            <a:pPr algn="ctr"/>
            <a:r>
              <a:rPr lang="en-US" dirty="0"/>
              <a:t>7:00 PM</a:t>
            </a:r>
          </a:p>
          <a:p>
            <a:pPr marL="82296" indent="0" algn="ctr">
              <a:buNone/>
            </a:pPr>
            <a:endParaRPr lang="en-US" dirty="0"/>
          </a:p>
          <a:p>
            <a:pPr marL="82296" indent="0" algn="ctr">
              <a:buNone/>
            </a:pPr>
            <a:endParaRPr lang="en-US" dirty="0"/>
          </a:p>
        </p:txBody>
      </p:sp>
      <p:sp>
        <p:nvSpPr>
          <p:cNvPr id="4" name="TextBox 3">
            <a:extLst>
              <a:ext uri="{FF2B5EF4-FFF2-40B4-BE49-F238E27FC236}">
                <a16:creationId xmlns:a16="http://schemas.microsoft.com/office/drawing/2014/main" id="{E649256A-C3C6-40F2-8C16-86C59A5B5623}"/>
              </a:ext>
            </a:extLst>
          </p:cNvPr>
          <p:cNvSpPr txBox="1"/>
          <p:nvPr/>
        </p:nvSpPr>
        <p:spPr>
          <a:xfrm>
            <a:off x="1905000" y="4267200"/>
            <a:ext cx="6096000" cy="523220"/>
          </a:xfrm>
          <a:prstGeom prst="rect">
            <a:avLst/>
          </a:prstGeom>
          <a:noFill/>
        </p:spPr>
        <p:txBody>
          <a:bodyPr wrap="square" rtlCol="0">
            <a:spAutoFit/>
          </a:bodyPr>
          <a:lstStyle/>
          <a:p>
            <a:r>
              <a:rPr lang="en-US" sz="2800" dirty="0"/>
              <a:t>2022 Plan, Budget, Projections, and Focus</a:t>
            </a:r>
          </a:p>
        </p:txBody>
      </p:sp>
    </p:spTree>
    <p:extLst>
      <p:ext uri="{BB962C8B-B14F-4D97-AF65-F5344CB8AC3E}">
        <p14:creationId xmlns:p14="http://schemas.microsoft.com/office/powerpoint/2010/main" val="953866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ED0D32E-5EF3-DCD6-8113-21ED649D29C5}"/>
              </a:ext>
            </a:extLst>
          </p:cNvPr>
          <p:cNvSpPr txBox="1"/>
          <p:nvPr/>
        </p:nvSpPr>
        <p:spPr>
          <a:xfrm>
            <a:off x="1435608" y="1"/>
            <a:ext cx="6946392" cy="7155805"/>
          </a:xfrm>
          <a:prstGeom prst="rect">
            <a:avLst/>
          </a:prstGeom>
          <a:noFill/>
        </p:spPr>
        <p:txBody>
          <a:bodyPr wrap="square">
            <a:spAutoFit/>
          </a:bodyPr>
          <a:lstStyle/>
          <a:p>
            <a:pPr marR="22320" algn="ctr"/>
            <a:r>
              <a:rPr lang="en-US" sz="1600" b="1" i="0" u="none" strike="noStrike" baseline="0" dirty="0">
                <a:latin typeface="Verdana" panose="020B0604030504040204" pitchFamily="34" charset="0"/>
              </a:rPr>
              <a:t>Elk Run at Pinebrook - Phase IV</a:t>
            </a:r>
          </a:p>
          <a:p>
            <a:pPr marR="22320" algn="ctr"/>
            <a:r>
              <a:rPr lang="en-US" sz="1400" b="1" i="0" u="none" strike="noStrike" baseline="0" dirty="0">
                <a:latin typeface="Verdana" panose="020B0604030504040204" pitchFamily="34" charset="0"/>
              </a:rPr>
              <a:t>Level 2 Reserve Study</a:t>
            </a:r>
          </a:p>
          <a:p>
            <a:pPr marR="22320" algn="ctr"/>
            <a:endParaRPr lang="en-US" sz="1400" b="1" dirty="0">
              <a:latin typeface="Verdana" panose="020B0604030504040204" pitchFamily="34" charset="0"/>
            </a:endParaRPr>
          </a:p>
          <a:p>
            <a:pPr marR="22320" algn="ctr"/>
            <a:endParaRPr lang="en-US" sz="1400" b="1" dirty="0">
              <a:latin typeface="Verdana" panose="020B0604030504040204" pitchFamily="34" charset="0"/>
            </a:endParaRPr>
          </a:p>
          <a:p>
            <a:pPr marR="22320" algn="ctr"/>
            <a:endParaRPr lang="en-US" sz="1400" b="1" dirty="0">
              <a:latin typeface="Verdana" panose="020B0604030504040204" pitchFamily="34" charset="0"/>
            </a:endParaRPr>
          </a:p>
          <a:p>
            <a:pPr marR="22320" algn="ctr"/>
            <a:endParaRPr lang="en-US" sz="1400" b="1" dirty="0">
              <a:latin typeface="Verdana" panose="020B0604030504040204" pitchFamily="34" charset="0"/>
            </a:endParaRPr>
          </a:p>
          <a:p>
            <a:pPr marR="22320" algn="ctr"/>
            <a:endParaRPr lang="en-US" sz="1400" b="1" dirty="0">
              <a:latin typeface="Verdana" panose="020B0604030504040204" pitchFamily="34" charset="0"/>
            </a:endParaRPr>
          </a:p>
          <a:p>
            <a:pPr marR="22320" algn="ctr"/>
            <a:endParaRPr lang="en-US" sz="1400" b="1" dirty="0">
              <a:latin typeface="Verdana" panose="020B0604030504040204" pitchFamily="34" charset="0"/>
            </a:endParaRPr>
          </a:p>
          <a:p>
            <a:pPr marR="22320" algn="ctr"/>
            <a:endParaRPr lang="en-US" sz="1400" b="1" dirty="0">
              <a:latin typeface="Verdana" panose="020B0604030504040204" pitchFamily="34" charset="0"/>
            </a:endParaRPr>
          </a:p>
          <a:p>
            <a:pPr marR="22320" algn="ctr"/>
            <a:endParaRPr lang="en-US" sz="1400" b="1" dirty="0">
              <a:latin typeface="Verdana" panose="020B0604030504040204" pitchFamily="34" charset="0"/>
            </a:endParaRPr>
          </a:p>
          <a:p>
            <a:pPr marR="22320" algn="ctr"/>
            <a:endParaRPr lang="en-US" sz="1400" b="1" dirty="0">
              <a:latin typeface="Verdana" panose="020B0604030504040204" pitchFamily="34" charset="0"/>
            </a:endParaRPr>
          </a:p>
          <a:p>
            <a:pPr marR="22320" algn="ctr"/>
            <a:endParaRPr lang="en-US" sz="1400" b="1" dirty="0">
              <a:latin typeface="Verdana" panose="020B0604030504040204" pitchFamily="34" charset="0"/>
            </a:endParaRPr>
          </a:p>
          <a:p>
            <a:pPr marR="22320" algn="ctr"/>
            <a:endParaRPr lang="en-US" sz="1400" b="1" dirty="0">
              <a:latin typeface="Verdana" panose="020B0604030504040204" pitchFamily="34" charset="0"/>
            </a:endParaRPr>
          </a:p>
          <a:p>
            <a:pPr marR="22320" algn="ctr"/>
            <a:endParaRPr lang="en-US" sz="1400" b="1" dirty="0">
              <a:latin typeface="Verdana" panose="020B0604030504040204" pitchFamily="34" charset="0"/>
            </a:endParaRPr>
          </a:p>
          <a:p>
            <a:pPr marR="22320" algn="ctr"/>
            <a:endParaRPr lang="en-US" sz="1400" b="1" dirty="0">
              <a:latin typeface="Verdana" panose="020B0604030504040204" pitchFamily="34" charset="0"/>
            </a:endParaRPr>
          </a:p>
          <a:p>
            <a:pPr marR="22320" algn="ctr"/>
            <a:endParaRPr lang="en-US" sz="1400" b="1" dirty="0">
              <a:latin typeface="Verdana" panose="020B0604030504040204" pitchFamily="34" charset="0"/>
            </a:endParaRPr>
          </a:p>
          <a:p>
            <a:pPr marR="22320" algn="ctr"/>
            <a:r>
              <a:rPr lang="en-US" sz="1200" b="1" i="0" u="none" strike="noStrike" baseline="0" dirty="0">
                <a:latin typeface="Verdana" panose="020B0604030504040204" pitchFamily="34" charset="0"/>
              </a:rPr>
              <a:t>Report Period – 01/01/2021 – 12/31/2021</a:t>
            </a:r>
          </a:p>
          <a:p>
            <a:pPr marR="22320" algn="ctr"/>
            <a:endParaRPr lang="en-US" sz="1200" b="1" i="0" u="none" strike="noStrike" baseline="0" dirty="0">
              <a:latin typeface="Verdana" panose="020B0604030504040204" pitchFamily="34" charset="0"/>
            </a:endParaRPr>
          </a:p>
          <a:p>
            <a:pPr marR="22320"/>
            <a:r>
              <a:rPr lang="en-US" sz="1400" b="1" dirty="0">
                <a:latin typeface="Verdana" panose="020B0604030504040204" pitchFamily="34" charset="0"/>
              </a:rPr>
              <a:t>      	   </a:t>
            </a:r>
            <a:r>
              <a:rPr lang="en-US" sz="900" b="1" i="0" u="none" strike="noStrike" baseline="0" dirty="0">
                <a:latin typeface="Verdana" panose="020B0604030504040204" pitchFamily="34" charset="0"/>
              </a:rPr>
              <a:t>Client Reference Number		            	12761</a:t>
            </a:r>
          </a:p>
          <a:p>
            <a:pPr lvl="1"/>
            <a:r>
              <a:rPr lang="en-US" sz="900" b="1" i="0" u="none" strike="noStrike" baseline="0" dirty="0">
                <a:latin typeface="Verdana" panose="020B0604030504040204" pitchFamily="34" charset="0"/>
              </a:rPr>
              <a:t>	     Property Type                  	            		Townhouse</a:t>
            </a:r>
          </a:p>
          <a:p>
            <a:pPr lvl="1"/>
            <a:r>
              <a:rPr lang="en-US" sz="900" b="1" i="0" u="none" strike="noStrike" baseline="0" dirty="0">
                <a:latin typeface="Verdana" panose="020B0604030504040204" pitchFamily="34" charset="0"/>
              </a:rPr>
              <a:t>	     Number of Units                            		40</a:t>
            </a:r>
          </a:p>
          <a:p>
            <a:pPr lvl="1"/>
            <a:r>
              <a:rPr lang="en-US" sz="900" b="1" i="0" u="none" strike="noStrike" baseline="0" dirty="0">
                <a:latin typeface="Verdana" panose="020B0604030504040204" pitchFamily="34" charset="0"/>
              </a:rPr>
              <a:t>	     Fiscal Year End                            		12/31</a:t>
            </a:r>
          </a:p>
          <a:p>
            <a:endParaRPr lang="en-US" sz="900" b="1" i="0" u="none" strike="noStrike" baseline="0" dirty="0">
              <a:latin typeface="Verdana" panose="020B0604030504040204" pitchFamily="34" charset="0"/>
            </a:endParaRPr>
          </a:p>
          <a:p>
            <a:r>
              <a:rPr lang="en-US" sz="900" b="1" i="0" u="none" strike="noStrike" baseline="0" dirty="0">
                <a:latin typeface="Verdana" panose="020B0604030504040204" pitchFamily="34" charset="0"/>
              </a:rPr>
              <a:t>        	     Type of Study        		                       Update w/Site Visit</a:t>
            </a:r>
          </a:p>
          <a:p>
            <a:r>
              <a:rPr lang="en-US" sz="900" b="1" i="0" u="none" strike="noStrike" baseline="0" dirty="0">
                <a:latin typeface="Verdana" panose="020B0604030504040204" pitchFamily="34" charset="0"/>
              </a:rPr>
              <a:t>        	     Date of Property Inspection                            	11/6/2020</a:t>
            </a:r>
          </a:p>
          <a:p>
            <a:r>
              <a:rPr lang="en-US" sz="900" b="1" i="0" u="none" strike="noStrike" baseline="0" dirty="0">
                <a:latin typeface="Verdana" panose="020B0604030504040204" pitchFamily="34" charset="0"/>
              </a:rPr>
              <a:t>        	     Prepared By                      	                       Dale Gifford</a:t>
            </a:r>
          </a:p>
          <a:p>
            <a:r>
              <a:rPr lang="en-US" sz="900" b="1" i="0" u="none" strike="noStrike" baseline="0" dirty="0">
                <a:latin typeface="Verdana" panose="020B0604030504040204" pitchFamily="34" charset="0"/>
              </a:rPr>
              <a:t>        	     Analysis Method                    	            	Cash Flow</a:t>
            </a:r>
          </a:p>
          <a:p>
            <a:r>
              <a:rPr lang="en-US" sz="900" b="1" i="0" u="none" strike="noStrike" baseline="0" dirty="0">
                <a:latin typeface="Verdana" panose="020B0604030504040204" pitchFamily="34" charset="0"/>
              </a:rPr>
              <a:t>       	     Funding Goal                      	                       Full Funding</a:t>
            </a:r>
          </a:p>
          <a:p>
            <a:endParaRPr lang="en-US" sz="1050" b="1" i="0" u="none" strike="noStrike" baseline="0" dirty="0">
              <a:latin typeface="Verdana" panose="020B0604030504040204" pitchFamily="34" charset="0"/>
            </a:endParaRPr>
          </a:p>
          <a:p>
            <a:r>
              <a:rPr lang="en-US" sz="1050" b="1" dirty="0">
                <a:latin typeface="Verdana" panose="020B0604030504040204" pitchFamily="34" charset="0"/>
              </a:rPr>
              <a:t>		</a:t>
            </a:r>
            <a:r>
              <a:rPr lang="en-US" sz="900" b="1" i="0" u="none" strike="noStrike" baseline="0" dirty="0">
                <a:latin typeface="Verdana" panose="020B0604030504040204" pitchFamily="34" charset="0"/>
              </a:rPr>
              <a:t>Report prepared on – Monday, December 14, 2021</a:t>
            </a:r>
          </a:p>
          <a:p>
            <a:endParaRPr lang="en-US" sz="900" b="1" dirty="0">
              <a:latin typeface="Verdana" panose="020B0604030504040204" pitchFamily="34" charset="0"/>
            </a:endParaRPr>
          </a:p>
          <a:p>
            <a:r>
              <a:rPr lang="en-US" sz="1400" b="1" i="0" u="none" strike="noStrike" baseline="0" dirty="0">
                <a:latin typeface="Verdana" panose="020B0604030504040204" pitchFamily="34" charset="0"/>
              </a:rPr>
              <a:t>		</a:t>
            </a:r>
            <a:endParaRPr lang="en-US" sz="1100" b="1" i="0" u="none" strike="noStrike" baseline="0" dirty="0">
              <a:latin typeface="Verdana" panose="020B0604030504040204" pitchFamily="34" charset="0"/>
            </a:endParaRPr>
          </a:p>
          <a:p>
            <a:endParaRPr lang="en-US" sz="1400" b="1" i="0" u="none" strike="noStrike" baseline="0" dirty="0">
              <a:latin typeface="Verdana" panose="020B0604030504040204" pitchFamily="34" charset="0"/>
            </a:endParaRPr>
          </a:p>
          <a:p>
            <a:pPr marR="22320" algn="r"/>
            <a:r>
              <a:rPr lang="en-US" sz="1200" b="1" i="0" u="none" strike="noStrike" baseline="0" dirty="0">
                <a:latin typeface="Verdana" panose="020B0604030504040204" pitchFamily="34" charset="0"/>
              </a:rPr>
              <a:t> </a:t>
            </a:r>
          </a:p>
          <a:p>
            <a:pPr marR="22320" algn="ctr"/>
            <a:endParaRPr lang="en-US" sz="1200" b="1" dirty="0">
              <a:latin typeface="Verdana" panose="020B0604030504040204" pitchFamily="34" charset="0"/>
            </a:endParaRPr>
          </a:p>
          <a:p>
            <a:pPr lvl="1" algn="ctr"/>
            <a:r>
              <a:rPr lang="en-US" sz="900" b="1" i="0" u="none" strike="noStrike" baseline="0" dirty="0">
                <a:latin typeface="Verdana" panose="020B0604030504040204" pitchFamily="34" charset="0"/>
              </a:rPr>
              <a:t>TEL: (888) 356-3783 | Fax: (866) </a:t>
            </a:r>
            <a:r>
              <a:rPr lang="en-US" sz="900" b="1" dirty="0">
                <a:latin typeface="Verdana" panose="020B0604030504040204" pitchFamily="34" charset="0"/>
              </a:rPr>
              <a:t>279-9662 </a:t>
            </a:r>
          </a:p>
          <a:p>
            <a:pPr lvl="1" algn="ctr"/>
            <a:r>
              <a:rPr lang="en-US" sz="900" b="1" dirty="0">
                <a:latin typeface="Verdana" panose="020B0604030504040204" pitchFamily="34" charset="0"/>
                <a:hlinkClick r:id="rId2"/>
              </a:rPr>
              <a:t>WWW.COMPLEXSOLUTIONSLTD.Com</a:t>
            </a:r>
            <a:endParaRPr lang="en-US" sz="900" b="0" i="0" u="none" strike="noStrike" baseline="0" dirty="0">
              <a:solidFill>
                <a:srgbClr val="FF0000"/>
              </a:solidFill>
              <a:latin typeface="Arial" panose="020B0604020202020204" pitchFamily="34" charset="0"/>
            </a:endParaRPr>
          </a:p>
        </p:txBody>
      </p:sp>
      <p:sp>
        <p:nvSpPr>
          <p:cNvPr id="4" name="Rectangle 3">
            <a:extLst>
              <a:ext uri="{FF2B5EF4-FFF2-40B4-BE49-F238E27FC236}">
                <a16:creationId xmlns:a16="http://schemas.microsoft.com/office/drawing/2014/main" id="{E4DFDD06-BD49-4C90-976E-E6A3E0F17380}"/>
              </a:ext>
            </a:extLst>
          </p:cNvPr>
          <p:cNvSpPr/>
          <p:nvPr/>
        </p:nvSpPr>
        <p:spPr>
          <a:xfrm>
            <a:off x="1188720" y="0"/>
            <a:ext cx="7498080" cy="685800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BE7AEC-6BD3-15AC-904C-1DFCF813376B}"/>
              </a:ext>
            </a:extLst>
          </p:cNvPr>
          <p:cNvPicPr>
            <a:picLocks noChangeAspect="1"/>
          </p:cNvPicPr>
          <p:nvPr/>
        </p:nvPicPr>
        <p:blipFill>
          <a:blip r:embed="rId3"/>
          <a:stretch>
            <a:fillRect/>
          </a:stretch>
        </p:blipFill>
        <p:spPr>
          <a:xfrm>
            <a:off x="4057599" y="5633651"/>
            <a:ext cx="1760322" cy="876301"/>
          </a:xfrm>
          <a:prstGeom prst="rect">
            <a:avLst/>
          </a:prstGeom>
        </p:spPr>
      </p:pic>
      <p:sp>
        <p:nvSpPr>
          <p:cNvPr id="16" name="TextBox 15">
            <a:extLst>
              <a:ext uri="{FF2B5EF4-FFF2-40B4-BE49-F238E27FC236}">
                <a16:creationId xmlns:a16="http://schemas.microsoft.com/office/drawing/2014/main" id="{E1C2F508-27A0-D7D0-1A71-7FF0AED04A27}"/>
              </a:ext>
            </a:extLst>
          </p:cNvPr>
          <p:cNvSpPr txBox="1"/>
          <p:nvPr/>
        </p:nvSpPr>
        <p:spPr>
          <a:xfrm>
            <a:off x="1435608" y="6019800"/>
            <a:ext cx="926592" cy="461665"/>
          </a:xfrm>
          <a:prstGeom prst="rect">
            <a:avLst/>
          </a:prstGeom>
          <a:noFill/>
        </p:spPr>
        <p:txBody>
          <a:bodyPr wrap="square" rtlCol="0">
            <a:spAutoFit/>
          </a:bodyPr>
          <a:lstStyle/>
          <a:p>
            <a:r>
              <a:rPr kumimoji="0" lang="en-US" sz="2400" b="0" i="0" u="none" strike="noStrike" kern="1200" cap="none" spc="0" normalizeH="0" baseline="0" noProof="0">
                <a:ln>
                  <a:noFill/>
                </a:ln>
                <a:solidFill>
                  <a:srgbClr val="FF0000"/>
                </a:solidFill>
                <a:effectLst/>
                <a:uLnTx/>
                <a:uFillTx/>
                <a:latin typeface="Arial" panose="020B0604020202020204" pitchFamily="34" charset="0"/>
                <a:ea typeface="+mn-ea"/>
                <a:cs typeface="+mn-cs"/>
              </a:rPr>
              <a:t>Draft</a:t>
            </a:r>
            <a:endParaRPr lang="en-US" dirty="0"/>
          </a:p>
        </p:txBody>
      </p:sp>
      <p:pic>
        <p:nvPicPr>
          <p:cNvPr id="18" name="Picture 17">
            <a:extLst>
              <a:ext uri="{FF2B5EF4-FFF2-40B4-BE49-F238E27FC236}">
                <a16:creationId xmlns:a16="http://schemas.microsoft.com/office/drawing/2014/main" id="{89AC8F3F-A597-3D08-32C4-23676131703E}"/>
              </a:ext>
            </a:extLst>
          </p:cNvPr>
          <p:cNvPicPr>
            <a:picLocks noChangeAspect="1"/>
          </p:cNvPicPr>
          <p:nvPr/>
        </p:nvPicPr>
        <p:blipFill>
          <a:blip r:embed="rId4"/>
          <a:stretch>
            <a:fillRect/>
          </a:stretch>
        </p:blipFill>
        <p:spPr>
          <a:xfrm>
            <a:off x="2887876" y="609600"/>
            <a:ext cx="3962400" cy="1510803"/>
          </a:xfrm>
          <a:prstGeom prst="rect">
            <a:avLst/>
          </a:prstGeom>
        </p:spPr>
      </p:pic>
      <p:pic>
        <p:nvPicPr>
          <p:cNvPr id="20" name="Picture 19">
            <a:extLst>
              <a:ext uri="{FF2B5EF4-FFF2-40B4-BE49-F238E27FC236}">
                <a16:creationId xmlns:a16="http://schemas.microsoft.com/office/drawing/2014/main" id="{4EE6C5A7-88C1-2736-1963-32C0127ADE6E}"/>
              </a:ext>
            </a:extLst>
          </p:cNvPr>
          <p:cNvPicPr>
            <a:picLocks noChangeAspect="1"/>
          </p:cNvPicPr>
          <p:nvPr/>
        </p:nvPicPr>
        <p:blipFill>
          <a:blip r:embed="rId5"/>
          <a:stretch>
            <a:fillRect/>
          </a:stretch>
        </p:blipFill>
        <p:spPr>
          <a:xfrm>
            <a:off x="2887878" y="1985715"/>
            <a:ext cx="3962398" cy="1510803"/>
          </a:xfrm>
          <a:prstGeom prst="rect">
            <a:avLst/>
          </a:prstGeom>
        </p:spPr>
      </p:pic>
    </p:spTree>
    <p:extLst>
      <p:ext uri="{BB962C8B-B14F-4D97-AF65-F5344CB8AC3E}">
        <p14:creationId xmlns:p14="http://schemas.microsoft.com/office/powerpoint/2010/main" val="208565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4FE2-AFAE-4B32-A5C3-A0CB58672530}"/>
              </a:ext>
            </a:extLst>
          </p:cNvPr>
          <p:cNvSpPr>
            <a:spLocks noGrp="1"/>
          </p:cNvSpPr>
          <p:nvPr>
            <p:ph type="title"/>
          </p:nvPr>
        </p:nvSpPr>
        <p:spPr>
          <a:xfrm>
            <a:off x="1066800" y="274638"/>
            <a:ext cx="8077200" cy="1143000"/>
          </a:xfrm>
        </p:spPr>
        <p:txBody>
          <a:bodyPr>
            <a:normAutofit fontScale="90000"/>
          </a:bodyPr>
          <a:lstStyle/>
          <a:p>
            <a:r>
              <a:rPr lang="en-US" dirty="0"/>
              <a:t>Reserve Study Recommended Funding</a:t>
            </a:r>
          </a:p>
        </p:txBody>
      </p:sp>
      <p:pic>
        <p:nvPicPr>
          <p:cNvPr id="4" name="Content Placeholder 3">
            <a:extLst>
              <a:ext uri="{FF2B5EF4-FFF2-40B4-BE49-F238E27FC236}">
                <a16:creationId xmlns:a16="http://schemas.microsoft.com/office/drawing/2014/main" id="{26910515-8569-49A5-B4F5-A33C190BCD6C}"/>
              </a:ext>
            </a:extLst>
          </p:cNvPr>
          <p:cNvPicPr>
            <a:picLocks noGrp="1" noChangeAspect="1"/>
          </p:cNvPicPr>
          <p:nvPr>
            <p:ph idx="1"/>
          </p:nvPr>
        </p:nvPicPr>
        <p:blipFill>
          <a:blip r:embed="rId2"/>
          <a:stretch>
            <a:fillRect/>
          </a:stretch>
        </p:blipFill>
        <p:spPr>
          <a:xfrm>
            <a:off x="1066800" y="1600200"/>
            <a:ext cx="7848600" cy="2141668"/>
          </a:xfrm>
          <a:prstGeom prst="rect">
            <a:avLst/>
          </a:prstGeom>
        </p:spPr>
      </p:pic>
    </p:spTree>
    <p:extLst>
      <p:ext uri="{BB962C8B-B14F-4D97-AF65-F5344CB8AC3E}">
        <p14:creationId xmlns:p14="http://schemas.microsoft.com/office/powerpoint/2010/main" val="267836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DEDC-E538-40A6-A8A8-AD0A15AB3901}"/>
              </a:ext>
            </a:extLst>
          </p:cNvPr>
          <p:cNvSpPr>
            <a:spLocks noGrp="1"/>
          </p:cNvSpPr>
          <p:nvPr>
            <p:ph type="title"/>
          </p:nvPr>
        </p:nvSpPr>
        <p:spPr/>
        <p:txBody>
          <a:bodyPr/>
          <a:lstStyle/>
          <a:p>
            <a:r>
              <a:rPr lang="en-US" dirty="0"/>
              <a:t>Reserve Accounts</a:t>
            </a:r>
          </a:p>
        </p:txBody>
      </p:sp>
      <p:pic>
        <p:nvPicPr>
          <p:cNvPr id="5" name="Picture 4">
            <a:extLst>
              <a:ext uri="{FF2B5EF4-FFF2-40B4-BE49-F238E27FC236}">
                <a16:creationId xmlns:a16="http://schemas.microsoft.com/office/drawing/2014/main" id="{03E0E87B-9740-ABAE-DD07-790E0946F491}"/>
              </a:ext>
            </a:extLst>
          </p:cNvPr>
          <p:cNvPicPr>
            <a:picLocks noChangeAspect="1"/>
          </p:cNvPicPr>
          <p:nvPr/>
        </p:nvPicPr>
        <p:blipFill>
          <a:blip r:embed="rId2"/>
          <a:stretch>
            <a:fillRect/>
          </a:stretch>
        </p:blipFill>
        <p:spPr>
          <a:xfrm>
            <a:off x="1295400" y="1143000"/>
            <a:ext cx="7498730" cy="5562600"/>
          </a:xfrm>
          <a:prstGeom prst="rect">
            <a:avLst/>
          </a:prstGeom>
        </p:spPr>
      </p:pic>
    </p:spTree>
    <p:extLst>
      <p:ext uri="{BB962C8B-B14F-4D97-AF65-F5344CB8AC3E}">
        <p14:creationId xmlns:p14="http://schemas.microsoft.com/office/powerpoint/2010/main" val="1639730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9071-2364-49B3-AB4C-FD021C98F6D2}"/>
              </a:ext>
            </a:extLst>
          </p:cNvPr>
          <p:cNvSpPr>
            <a:spLocks noGrp="1"/>
          </p:cNvSpPr>
          <p:nvPr>
            <p:ph type="title"/>
          </p:nvPr>
        </p:nvSpPr>
        <p:spPr/>
        <p:txBody>
          <a:bodyPr/>
          <a:lstStyle/>
          <a:p>
            <a:r>
              <a:rPr lang="en-US" dirty="0"/>
              <a:t>Operating Cash Account</a:t>
            </a:r>
          </a:p>
        </p:txBody>
      </p:sp>
      <p:sp>
        <p:nvSpPr>
          <p:cNvPr id="3" name="Content Placeholder 2">
            <a:extLst>
              <a:ext uri="{FF2B5EF4-FFF2-40B4-BE49-F238E27FC236}">
                <a16:creationId xmlns:a16="http://schemas.microsoft.com/office/drawing/2014/main" id="{5BC827B5-7837-4650-BF87-5AA5A34B0280}"/>
              </a:ext>
            </a:extLst>
          </p:cNvPr>
          <p:cNvSpPr>
            <a:spLocks noGrp="1"/>
          </p:cNvSpPr>
          <p:nvPr>
            <p:ph idx="1"/>
          </p:nvPr>
        </p:nvSpPr>
        <p:spPr/>
        <p:txBody>
          <a:bodyPr/>
          <a:lstStyle/>
          <a:p>
            <a:r>
              <a:rPr lang="en-US" dirty="0"/>
              <a:t>Starts each year at $45,000</a:t>
            </a:r>
          </a:p>
          <a:p>
            <a:r>
              <a:rPr lang="en-US" dirty="0"/>
              <a:t>All excess funds are distributed into Reserve accounts</a:t>
            </a:r>
          </a:p>
          <a:p>
            <a:r>
              <a:rPr lang="en-US" dirty="0"/>
              <a:t>Current balance is $94,072</a:t>
            </a:r>
          </a:p>
        </p:txBody>
      </p:sp>
    </p:spTree>
    <p:extLst>
      <p:ext uri="{BB962C8B-B14F-4D97-AF65-F5344CB8AC3E}">
        <p14:creationId xmlns:p14="http://schemas.microsoft.com/office/powerpoint/2010/main" val="94275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0C7D3DB-907A-4401-98AA-94A4E66D610F}"/>
              </a:ext>
            </a:extLst>
          </p:cNvPr>
          <p:cNvSpPr>
            <a:spLocks noGrp="1"/>
          </p:cNvSpPr>
          <p:nvPr>
            <p:ph type="title"/>
          </p:nvPr>
        </p:nvSpPr>
        <p:spPr>
          <a:xfrm>
            <a:off x="1644650" y="71165"/>
            <a:ext cx="7499350" cy="1143000"/>
          </a:xfrm>
        </p:spPr>
        <p:txBody>
          <a:bodyPr/>
          <a:lstStyle/>
          <a:p>
            <a:r>
              <a:rPr lang="en-US" dirty="0"/>
              <a:t>2022 Planned 5 Year Budget	</a:t>
            </a:r>
          </a:p>
        </p:txBody>
      </p:sp>
      <p:graphicFrame>
        <p:nvGraphicFramePr>
          <p:cNvPr id="2" name="Object 1">
            <a:extLst>
              <a:ext uri="{FF2B5EF4-FFF2-40B4-BE49-F238E27FC236}">
                <a16:creationId xmlns:a16="http://schemas.microsoft.com/office/drawing/2014/main" id="{3AB2E15D-F955-BDA7-936E-BA1323D78336}"/>
              </a:ext>
            </a:extLst>
          </p:cNvPr>
          <p:cNvGraphicFramePr>
            <a:graphicFrameLocks noChangeAspect="1"/>
          </p:cNvGraphicFramePr>
          <p:nvPr>
            <p:extLst>
              <p:ext uri="{D42A27DB-BD31-4B8C-83A1-F6EECF244321}">
                <p14:modId xmlns:p14="http://schemas.microsoft.com/office/powerpoint/2010/main" val="141904726"/>
              </p:ext>
            </p:extLst>
          </p:nvPr>
        </p:nvGraphicFramePr>
        <p:xfrm>
          <a:off x="1219200" y="990600"/>
          <a:ext cx="7620000" cy="5638799"/>
        </p:xfrm>
        <a:graphic>
          <a:graphicData uri="http://schemas.openxmlformats.org/presentationml/2006/ole">
            <mc:AlternateContent xmlns:mc="http://schemas.openxmlformats.org/markup-compatibility/2006">
              <mc:Choice xmlns:v="urn:schemas-microsoft-com:vml" Requires="v">
                <p:oleObj name="Worksheet" r:id="rId3" imgW="8210430" imgH="8058022" progId="Excel.Sheet.12">
                  <p:embed/>
                </p:oleObj>
              </mc:Choice>
              <mc:Fallback>
                <p:oleObj name="Worksheet" r:id="rId3" imgW="8210430" imgH="8058022" progId="Excel.Sheet.12">
                  <p:embed/>
                  <p:pic>
                    <p:nvPicPr>
                      <p:cNvPr id="0" name=""/>
                      <p:cNvPicPr/>
                      <p:nvPr/>
                    </p:nvPicPr>
                    <p:blipFill>
                      <a:blip r:embed="rId4"/>
                      <a:stretch>
                        <a:fillRect/>
                      </a:stretch>
                    </p:blipFill>
                    <p:spPr>
                      <a:xfrm>
                        <a:off x="1219200" y="990600"/>
                        <a:ext cx="7620000" cy="5638799"/>
                      </a:xfrm>
                      <a:prstGeom prst="rect">
                        <a:avLst/>
                      </a:prstGeom>
                    </p:spPr>
                  </p:pic>
                </p:oleObj>
              </mc:Fallback>
            </mc:AlternateContent>
          </a:graphicData>
        </a:graphic>
      </p:graphicFrame>
    </p:spTree>
    <p:extLst>
      <p:ext uri="{BB962C8B-B14F-4D97-AF65-F5344CB8AC3E}">
        <p14:creationId xmlns:p14="http://schemas.microsoft.com/office/powerpoint/2010/main" val="347120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746C-45FD-4D76-8EA2-FC7FD3A9A667}"/>
              </a:ext>
            </a:extLst>
          </p:cNvPr>
          <p:cNvSpPr>
            <a:spLocks noGrp="1"/>
          </p:cNvSpPr>
          <p:nvPr>
            <p:ph type="title"/>
          </p:nvPr>
        </p:nvSpPr>
        <p:spPr/>
        <p:txBody>
          <a:bodyPr/>
          <a:lstStyle/>
          <a:p>
            <a:r>
              <a:rPr lang="en-US" dirty="0"/>
              <a:t>Key Take-aways from Finances</a:t>
            </a:r>
          </a:p>
        </p:txBody>
      </p:sp>
      <p:sp>
        <p:nvSpPr>
          <p:cNvPr id="3" name="Content Placeholder 2">
            <a:extLst>
              <a:ext uri="{FF2B5EF4-FFF2-40B4-BE49-F238E27FC236}">
                <a16:creationId xmlns:a16="http://schemas.microsoft.com/office/drawing/2014/main" id="{193A38AF-2597-43EB-9554-FE0E8660EB21}"/>
              </a:ext>
            </a:extLst>
          </p:cNvPr>
          <p:cNvSpPr>
            <a:spLocks noGrp="1"/>
          </p:cNvSpPr>
          <p:nvPr>
            <p:ph sz="half" idx="1"/>
          </p:nvPr>
        </p:nvSpPr>
        <p:spPr/>
        <p:txBody>
          <a:bodyPr>
            <a:normAutofit/>
          </a:bodyPr>
          <a:lstStyle/>
          <a:p>
            <a:r>
              <a:rPr lang="en-US" dirty="0"/>
              <a:t>Dues Increase allowed appropriate handling of increased expenses</a:t>
            </a:r>
          </a:p>
          <a:p>
            <a:r>
              <a:rPr lang="en-US" dirty="0"/>
              <a:t>Forecasts are not set in stone</a:t>
            </a:r>
          </a:p>
          <a:p>
            <a:r>
              <a:rPr lang="en-US" dirty="0"/>
              <a:t>Costs continue to rise, but are being managed</a:t>
            </a:r>
          </a:p>
        </p:txBody>
      </p:sp>
      <p:sp>
        <p:nvSpPr>
          <p:cNvPr id="4" name="Content Placeholder 3">
            <a:extLst>
              <a:ext uri="{FF2B5EF4-FFF2-40B4-BE49-F238E27FC236}">
                <a16:creationId xmlns:a16="http://schemas.microsoft.com/office/drawing/2014/main" id="{487CF5D8-DED7-4BC7-8A36-A4B1C0BC5AD2}"/>
              </a:ext>
            </a:extLst>
          </p:cNvPr>
          <p:cNvSpPr>
            <a:spLocks noGrp="1"/>
          </p:cNvSpPr>
          <p:nvPr>
            <p:ph sz="half" idx="2"/>
          </p:nvPr>
        </p:nvSpPr>
        <p:spPr/>
        <p:txBody>
          <a:bodyPr>
            <a:normAutofit/>
          </a:bodyPr>
          <a:lstStyle/>
          <a:p>
            <a:r>
              <a:rPr lang="en-US" dirty="0"/>
              <a:t>Reserves are stronger and in great shape</a:t>
            </a:r>
          </a:p>
          <a:p>
            <a:r>
              <a:rPr lang="en-US" dirty="0"/>
              <a:t>Vigilance will continue to be warranted and necessary</a:t>
            </a:r>
          </a:p>
        </p:txBody>
      </p:sp>
      <p:sp>
        <p:nvSpPr>
          <p:cNvPr id="5" name="TextBox 4">
            <a:extLst>
              <a:ext uri="{FF2B5EF4-FFF2-40B4-BE49-F238E27FC236}">
                <a16:creationId xmlns:a16="http://schemas.microsoft.com/office/drawing/2014/main" id="{435D94E6-FC54-498B-AB47-73AE610BD938}"/>
              </a:ext>
            </a:extLst>
          </p:cNvPr>
          <p:cNvSpPr txBox="1"/>
          <p:nvPr/>
        </p:nvSpPr>
        <p:spPr>
          <a:xfrm>
            <a:off x="1159764" y="5658340"/>
            <a:ext cx="7866888" cy="830997"/>
          </a:xfrm>
          <a:prstGeom prst="rect">
            <a:avLst/>
          </a:prstGeom>
          <a:noFill/>
        </p:spPr>
        <p:txBody>
          <a:bodyPr wrap="square" rtlCol="0">
            <a:spAutoFit/>
          </a:bodyPr>
          <a:lstStyle/>
          <a:p>
            <a:r>
              <a:rPr lang="en-US" sz="2400" b="1" dirty="0"/>
              <a:t>Thank you for helping all of us by agreeing to the dues increase in 2021</a:t>
            </a:r>
          </a:p>
        </p:txBody>
      </p:sp>
    </p:spTree>
    <p:extLst>
      <p:ext uri="{BB962C8B-B14F-4D97-AF65-F5344CB8AC3E}">
        <p14:creationId xmlns:p14="http://schemas.microsoft.com/office/powerpoint/2010/main" val="2789869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6920D1-88C4-498B-BA7F-FF1C666E790C}"/>
              </a:ext>
            </a:extLst>
          </p:cNvPr>
          <p:cNvSpPr>
            <a:spLocks noGrp="1"/>
          </p:cNvSpPr>
          <p:nvPr>
            <p:ph type="ctrTitle"/>
          </p:nvPr>
        </p:nvSpPr>
        <p:spPr>
          <a:xfrm>
            <a:off x="1524000" y="2286000"/>
            <a:ext cx="7406640" cy="1472184"/>
          </a:xfrm>
        </p:spPr>
        <p:txBody>
          <a:bodyPr/>
          <a:lstStyle/>
          <a:p>
            <a:r>
              <a:rPr lang="en-US" dirty="0"/>
              <a:t>Building Maintenance and Issues</a:t>
            </a:r>
          </a:p>
        </p:txBody>
      </p:sp>
      <p:pic>
        <p:nvPicPr>
          <p:cNvPr id="8" name="Graphic 7" descr="House with solid fill">
            <a:extLst>
              <a:ext uri="{FF2B5EF4-FFF2-40B4-BE49-F238E27FC236}">
                <a16:creationId xmlns:a16="http://schemas.microsoft.com/office/drawing/2014/main" id="{C403E763-1852-4456-AD63-53D04154B0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0200" y="3886200"/>
            <a:ext cx="2057400" cy="2057400"/>
          </a:xfrm>
          <a:prstGeom prst="rect">
            <a:avLst/>
          </a:prstGeom>
        </p:spPr>
      </p:pic>
    </p:spTree>
    <p:extLst>
      <p:ext uri="{BB962C8B-B14F-4D97-AF65-F5344CB8AC3E}">
        <p14:creationId xmlns:p14="http://schemas.microsoft.com/office/powerpoint/2010/main" val="413197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Building Maintenance and Painting</a:t>
            </a:r>
            <a:br>
              <a:rPr lang="en-US" sz="3600" dirty="0"/>
            </a:br>
            <a:r>
              <a:rPr lang="en-US" sz="2400" dirty="0"/>
              <a:t>Phase and Color Scheme</a:t>
            </a:r>
            <a:endParaRPr lang="en-US" sz="3600" dirty="0"/>
          </a:p>
        </p:txBody>
      </p:sp>
      <p:pic>
        <p:nvPicPr>
          <p:cNvPr id="5" name="Picture 4"/>
          <p:cNvPicPr>
            <a:picLocks noChangeAspect="1"/>
          </p:cNvPicPr>
          <p:nvPr/>
        </p:nvPicPr>
        <p:blipFill>
          <a:blip r:embed="rId2"/>
          <a:stretch>
            <a:fillRect/>
          </a:stretch>
        </p:blipFill>
        <p:spPr>
          <a:xfrm>
            <a:off x="990599" y="1676400"/>
            <a:ext cx="8153401" cy="4495800"/>
          </a:xfrm>
          <a:prstGeom prst="rect">
            <a:avLst/>
          </a:prstGeom>
        </p:spPr>
      </p:pic>
    </p:spTree>
    <p:extLst>
      <p:ext uri="{BB962C8B-B14F-4D97-AF65-F5344CB8AC3E}">
        <p14:creationId xmlns:p14="http://schemas.microsoft.com/office/powerpoint/2010/main" val="343140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Building Maintenance and Painting</a:t>
            </a:r>
            <a:br>
              <a:rPr lang="en-US" sz="3600" dirty="0"/>
            </a:br>
            <a:r>
              <a:rPr lang="en-US" sz="2700" dirty="0"/>
              <a:t>Cost Schedule</a:t>
            </a:r>
          </a:p>
        </p:txBody>
      </p:sp>
      <p:pic>
        <p:nvPicPr>
          <p:cNvPr id="8" name="Picture 7"/>
          <p:cNvPicPr>
            <a:picLocks noChangeAspect="1"/>
          </p:cNvPicPr>
          <p:nvPr/>
        </p:nvPicPr>
        <p:blipFill>
          <a:blip r:embed="rId2"/>
          <a:stretch>
            <a:fillRect/>
          </a:stretch>
        </p:blipFill>
        <p:spPr>
          <a:xfrm>
            <a:off x="2057400" y="1417638"/>
            <a:ext cx="6145656" cy="5308716"/>
          </a:xfrm>
          <a:prstGeom prst="rect">
            <a:avLst/>
          </a:prstGeom>
        </p:spPr>
      </p:pic>
    </p:spTree>
    <p:extLst>
      <p:ext uri="{BB962C8B-B14F-4D97-AF65-F5344CB8AC3E}">
        <p14:creationId xmlns:p14="http://schemas.microsoft.com/office/powerpoint/2010/main" val="112762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Building Maintenance and Painting</a:t>
            </a:r>
            <a:br>
              <a:rPr lang="en-US" sz="3600" dirty="0"/>
            </a:br>
            <a:r>
              <a:rPr lang="en-US" sz="2700" dirty="0"/>
              <a:t>Future Capital Expenditures</a:t>
            </a:r>
            <a:endParaRPr lang="en-US" sz="3600" dirty="0"/>
          </a:p>
        </p:txBody>
      </p:sp>
      <p:pic>
        <p:nvPicPr>
          <p:cNvPr id="4" name="Picture 3"/>
          <p:cNvPicPr>
            <a:picLocks noChangeAspect="1"/>
          </p:cNvPicPr>
          <p:nvPr/>
        </p:nvPicPr>
        <p:blipFill>
          <a:blip r:embed="rId2"/>
          <a:stretch>
            <a:fillRect/>
          </a:stretch>
        </p:blipFill>
        <p:spPr>
          <a:xfrm>
            <a:off x="1752600" y="1676400"/>
            <a:ext cx="6504997" cy="5043200"/>
          </a:xfrm>
          <a:prstGeom prst="rect">
            <a:avLst/>
          </a:prstGeom>
        </p:spPr>
      </p:pic>
    </p:spTree>
    <p:extLst>
      <p:ext uri="{BB962C8B-B14F-4D97-AF65-F5344CB8AC3E}">
        <p14:creationId xmlns:p14="http://schemas.microsoft.com/office/powerpoint/2010/main" val="311840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9B5D-2243-BEEA-A4DC-7BDEAE9BA266}"/>
              </a:ext>
            </a:extLst>
          </p:cNvPr>
          <p:cNvSpPr>
            <a:spLocks noGrp="1"/>
          </p:cNvSpPr>
          <p:nvPr>
            <p:ph type="title"/>
          </p:nvPr>
        </p:nvSpPr>
        <p:spPr>
          <a:xfrm>
            <a:off x="4267200" y="274638"/>
            <a:ext cx="4666488" cy="1143000"/>
          </a:xfrm>
        </p:spPr>
        <p:txBody>
          <a:bodyPr/>
          <a:lstStyle/>
          <a:p>
            <a:r>
              <a:rPr lang="en-US" dirty="0"/>
              <a:t>AGENDA</a:t>
            </a:r>
          </a:p>
        </p:txBody>
      </p:sp>
      <p:sp>
        <p:nvSpPr>
          <p:cNvPr id="3" name="Content Placeholder 2">
            <a:extLst>
              <a:ext uri="{FF2B5EF4-FFF2-40B4-BE49-F238E27FC236}">
                <a16:creationId xmlns:a16="http://schemas.microsoft.com/office/drawing/2014/main" id="{3E38A8B4-AADB-615A-2942-E8C586C67B0C}"/>
              </a:ext>
            </a:extLst>
          </p:cNvPr>
          <p:cNvSpPr>
            <a:spLocks noGrp="1"/>
          </p:cNvSpPr>
          <p:nvPr>
            <p:ph idx="1"/>
          </p:nvPr>
        </p:nvSpPr>
        <p:spPr>
          <a:xfrm>
            <a:off x="1435608" y="1028700"/>
            <a:ext cx="7498080" cy="5295900"/>
          </a:xfrm>
        </p:spPr>
        <p:txBody>
          <a:bodyPr>
            <a:normAutofit fontScale="85000" lnSpcReduction="20000"/>
          </a:bodyPr>
          <a:lstStyle/>
          <a:p>
            <a:r>
              <a:rPr lang="en-US" dirty="0"/>
              <a:t>General Issues</a:t>
            </a:r>
          </a:p>
          <a:p>
            <a:pPr lvl="1"/>
            <a:r>
              <a:rPr lang="en-US" dirty="0"/>
              <a:t>Mission</a:t>
            </a:r>
          </a:p>
          <a:p>
            <a:pPr lvl="1"/>
            <a:r>
              <a:rPr lang="en-US" dirty="0"/>
              <a:t>Board</a:t>
            </a:r>
          </a:p>
          <a:p>
            <a:r>
              <a:rPr lang="en-US" dirty="0"/>
              <a:t>Finances</a:t>
            </a:r>
          </a:p>
          <a:p>
            <a:r>
              <a:rPr lang="en-US" dirty="0"/>
              <a:t>Building Maintenance and Issues</a:t>
            </a:r>
          </a:p>
          <a:p>
            <a:pPr lvl="1"/>
            <a:r>
              <a:rPr lang="en-US" dirty="0"/>
              <a:t>Paint and Carpentry schedule</a:t>
            </a:r>
          </a:p>
          <a:p>
            <a:pPr lvl="1"/>
            <a:r>
              <a:rPr lang="en-US" dirty="0"/>
              <a:t>Fire Suppression</a:t>
            </a:r>
          </a:p>
          <a:p>
            <a:r>
              <a:rPr lang="en-US" dirty="0"/>
              <a:t>Grounds</a:t>
            </a:r>
          </a:p>
          <a:p>
            <a:pPr lvl="1"/>
            <a:r>
              <a:rPr lang="en-US" dirty="0"/>
              <a:t>Landscaping and Snow Removal</a:t>
            </a:r>
          </a:p>
          <a:p>
            <a:pPr lvl="1"/>
            <a:r>
              <a:rPr lang="en-US" dirty="0"/>
              <a:t>Community Garden</a:t>
            </a:r>
          </a:p>
          <a:p>
            <a:r>
              <a:rPr lang="en-US" dirty="0"/>
              <a:t>A Cautionary Tale</a:t>
            </a:r>
          </a:p>
          <a:p>
            <a:r>
              <a:rPr lang="en-US" dirty="0"/>
              <a:t>Other subjects and interests</a:t>
            </a:r>
          </a:p>
          <a:p>
            <a:r>
              <a:rPr lang="en-US" dirty="0"/>
              <a:t>Open discussion</a:t>
            </a:r>
          </a:p>
          <a:p>
            <a:pPr marL="402336" lvl="1" indent="0">
              <a:buNone/>
            </a:pPr>
            <a:endParaRPr lang="en-US" dirty="0"/>
          </a:p>
          <a:p>
            <a:pPr lvl="1"/>
            <a:endParaRPr lang="en-US" dirty="0"/>
          </a:p>
        </p:txBody>
      </p:sp>
    </p:spTree>
    <p:extLst>
      <p:ext uri="{BB962C8B-B14F-4D97-AF65-F5344CB8AC3E}">
        <p14:creationId xmlns:p14="http://schemas.microsoft.com/office/powerpoint/2010/main" val="33036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E415-09F5-4F0D-BCE8-1C69C4CD9A36}"/>
              </a:ext>
            </a:extLst>
          </p:cNvPr>
          <p:cNvSpPr>
            <a:spLocks noGrp="1"/>
          </p:cNvSpPr>
          <p:nvPr>
            <p:ph type="title"/>
          </p:nvPr>
        </p:nvSpPr>
        <p:spPr/>
        <p:txBody>
          <a:bodyPr/>
          <a:lstStyle/>
          <a:p>
            <a:r>
              <a:rPr lang="en-US" dirty="0"/>
              <a:t>Potential Issues</a:t>
            </a:r>
          </a:p>
        </p:txBody>
      </p:sp>
      <p:sp>
        <p:nvSpPr>
          <p:cNvPr id="3" name="Content Placeholder 2">
            <a:extLst>
              <a:ext uri="{FF2B5EF4-FFF2-40B4-BE49-F238E27FC236}">
                <a16:creationId xmlns:a16="http://schemas.microsoft.com/office/drawing/2014/main" id="{1696E624-E5F3-4383-A917-95F0E95242A8}"/>
              </a:ext>
            </a:extLst>
          </p:cNvPr>
          <p:cNvSpPr>
            <a:spLocks noGrp="1"/>
          </p:cNvSpPr>
          <p:nvPr>
            <p:ph idx="1"/>
          </p:nvPr>
        </p:nvSpPr>
        <p:spPr/>
        <p:txBody>
          <a:bodyPr/>
          <a:lstStyle/>
          <a:p>
            <a:r>
              <a:rPr lang="en-US" dirty="0"/>
              <a:t>Lumber prices</a:t>
            </a:r>
          </a:p>
          <a:p>
            <a:r>
              <a:rPr lang="en-US" dirty="0"/>
              <a:t>Labor rates and availability</a:t>
            </a:r>
          </a:p>
          <a:p>
            <a:r>
              <a:rPr lang="en-US" dirty="0"/>
              <a:t>Weather</a:t>
            </a:r>
          </a:p>
          <a:p>
            <a:r>
              <a:rPr lang="en-US" dirty="0"/>
              <a:t>Inflation</a:t>
            </a:r>
          </a:p>
        </p:txBody>
      </p:sp>
    </p:spTree>
    <p:extLst>
      <p:ext uri="{BB962C8B-B14F-4D97-AF65-F5344CB8AC3E}">
        <p14:creationId xmlns:p14="http://schemas.microsoft.com/office/powerpoint/2010/main" val="2334345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A799D4-C7F4-EFDA-2BF6-6653239D53D2}"/>
              </a:ext>
            </a:extLst>
          </p:cNvPr>
          <p:cNvPicPr>
            <a:picLocks noChangeAspect="1"/>
          </p:cNvPicPr>
          <p:nvPr/>
        </p:nvPicPr>
        <p:blipFill>
          <a:blip r:embed="rId2"/>
          <a:stretch>
            <a:fillRect/>
          </a:stretch>
        </p:blipFill>
        <p:spPr>
          <a:xfrm>
            <a:off x="1066800" y="76200"/>
            <a:ext cx="7962053" cy="6705600"/>
          </a:xfrm>
          <a:prstGeom prst="rect">
            <a:avLst/>
          </a:prstGeom>
        </p:spPr>
      </p:pic>
    </p:spTree>
    <p:extLst>
      <p:ext uri="{BB962C8B-B14F-4D97-AF65-F5344CB8AC3E}">
        <p14:creationId xmlns:p14="http://schemas.microsoft.com/office/powerpoint/2010/main" val="790927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109A7B-BACC-A916-36E7-5DAEA82FC466}"/>
              </a:ext>
            </a:extLst>
          </p:cNvPr>
          <p:cNvSpPr txBox="1">
            <a:spLocks/>
          </p:cNvSpPr>
          <p:nvPr/>
        </p:nvSpPr>
        <p:spPr>
          <a:xfrm>
            <a:off x="1588008" y="228600"/>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a:t>Fire Suppression</a:t>
            </a:r>
          </a:p>
        </p:txBody>
      </p:sp>
      <p:sp>
        <p:nvSpPr>
          <p:cNvPr id="5" name="Content Placeholder 2">
            <a:extLst>
              <a:ext uri="{FF2B5EF4-FFF2-40B4-BE49-F238E27FC236}">
                <a16:creationId xmlns:a16="http://schemas.microsoft.com/office/drawing/2014/main" id="{38D9D68A-4EF2-36ED-D7D0-B54F38222618}"/>
              </a:ext>
            </a:extLst>
          </p:cNvPr>
          <p:cNvSpPr txBox="1">
            <a:spLocks/>
          </p:cNvSpPr>
          <p:nvPr/>
        </p:nvSpPr>
        <p:spPr>
          <a:xfrm>
            <a:off x="1143000" y="1371600"/>
            <a:ext cx="7943088" cy="5257800"/>
          </a:xfrm>
          <a:prstGeom prst="rect">
            <a:avLst/>
          </a:prstGeom>
        </p:spPr>
        <p:txBody>
          <a:bodyPr>
            <a:normAutofit fontScale="9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dirty="0"/>
              <a:t>Timing </a:t>
            </a:r>
          </a:p>
          <a:p>
            <a:pPr lvl="1"/>
            <a:r>
              <a:rPr lang="en-US" dirty="0"/>
              <a:t>Expected Release from FECI to Begin Scheduling Work on 6/20/22</a:t>
            </a:r>
          </a:p>
          <a:p>
            <a:pPr lvl="1"/>
            <a:r>
              <a:rPr lang="en-US" dirty="0"/>
              <a:t>Building Point of Contact </a:t>
            </a:r>
          </a:p>
          <a:p>
            <a:pPr lvl="2"/>
            <a:r>
              <a:rPr lang="en-US" dirty="0"/>
              <a:t>4 Buildings Provided POC</a:t>
            </a:r>
          </a:p>
          <a:p>
            <a:pPr lvl="2"/>
            <a:r>
              <a:rPr lang="en-US" b="1" dirty="0">
                <a:solidFill>
                  <a:srgbClr val="FF0000"/>
                </a:solidFill>
              </a:rPr>
              <a:t>5 Buildings Need POC</a:t>
            </a:r>
          </a:p>
          <a:p>
            <a:r>
              <a:rPr lang="en-US" dirty="0"/>
              <a:t>Homeowner Requirements</a:t>
            </a:r>
          </a:p>
          <a:p>
            <a:pPr lvl="1"/>
            <a:r>
              <a:rPr lang="en-US" dirty="0"/>
              <a:t>1.5 Days Expected Duration / Unit (1 Week/</a:t>
            </a:r>
            <a:r>
              <a:rPr lang="en-US" dirty="0" err="1"/>
              <a:t>Bldg</a:t>
            </a:r>
            <a:r>
              <a:rPr lang="en-US" dirty="0"/>
              <a:t>)</a:t>
            </a:r>
          </a:p>
          <a:p>
            <a:pPr lvl="1"/>
            <a:r>
              <a:rPr lang="en-US" dirty="0"/>
              <a:t>Access to Unit</a:t>
            </a:r>
          </a:p>
          <a:p>
            <a:pPr lvl="1"/>
            <a:r>
              <a:rPr lang="en-US" dirty="0"/>
              <a:t>Moving/Protection of Furniture Below Sprinkler Heads</a:t>
            </a:r>
          </a:p>
          <a:p>
            <a:pPr lvl="1"/>
            <a:r>
              <a:rPr lang="en-US" dirty="0"/>
              <a:t>Repair of Drywall as Required</a:t>
            </a:r>
          </a:p>
          <a:p>
            <a:pPr marL="365760" lvl="1" indent="-283464">
              <a:spcBef>
                <a:spcPts val="600"/>
              </a:spcBef>
              <a:buSzPct val="80000"/>
              <a:buFont typeface="Wingdings 2"/>
              <a:buChar char=""/>
            </a:pPr>
            <a:r>
              <a:rPr lang="en-US" sz="3200" dirty="0"/>
              <a:t>Questions?</a:t>
            </a:r>
          </a:p>
          <a:p>
            <a:pPr marL="82296" indent="0">
              <a:buFont typeface="Wingdings 2"/>
              <a:buNone/>
            </a:pPr>
            <a:endParaRPr lang="en-US" dirty="0"/>
          </a:p>
        </p:txBody>
      </p:sp>
    </p:spTree>
    <p:extLst>
      <p:ext uri="{BB962C8B-B14F-4D97-AF65-F5344CB8AC3E}">
        <p14:creationId xmlns:p14="http://schemas.microsoft.com/office/powerpoint/2010/main" val="2461458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0"/>
            <a:ext cx="6629400" cy="1143000"/>
          </a:xfrm>
        </p:spPr>
        <p:txBody>
          <a:bodyPr>
            <a:normAutofit fontScale="90000"/>
          </a:bodyPr>
          <a:lstStyle/>
          <a:p>
            <a:r>
              <a:rPr lang="en-US" sz="4400" b="1" dirty="0"/>
              <a:t>Landscaping and Snow Removal</a:t>
            </a:r>
            <a:endParaRPr lang="en-US" dirty="0"/>
          </a:p>
        </p:txBody>
      </p:sp>
      <p:sp>
        <p:nvSpPr>
          <p:cNvPr id="5" name="Content Placeholder 4">
            <a:extLst>
              <a:ext uri="{FF2B5EF4-FFF2-40B4-BE49-F238E27FC236}">
                <a16:creationId xmlns:a16="http://schemas.microsoft.com/office/drawing/2014/main" id="{00058660-9B2F-479F-9FC7-E391EAD111A8}"/>
              </a:ext>
            </a:extLst>
          </p:cNvPr>
          <p:cNvSpPr>
            <a:spLocks noGrp="1"/>
          </p:cNvSpPr>
          <p:nvPr>
            <p:ph idx="1"/>
          </p:nvPr>
        </p:nvSpPr>
        <p:spPr>
          <a:xfrm>
            <a:off x="1219200" y="2743200"/>
            <a:ext cx="7498080" cy="4038600"/>
          </a:xfrm>
        </p:spPr>
        <p:txBody>
          <a:bodyPr/>
          <a:lstStyle/>
          <a:p>
            <a:r>
              <a:rPr lang="en-US" dirty="0" err="1"/>
              <a:t>Bolli</a:t>
            </a:r>
            <a:r>
              <a:rPr lang="en-US" dirty="0"/>
              <a:t> Landscaping</a:t>
            </a:r>
          </a:p>
          <a:p>
            <a:r>
              <a:rPr lang="en-US" dirty="0"/>
              <a:t>Beautification Projects</a:t>
            </a:r>
          </a:p>
          <a:p>
            <a:pPr lvl="3"/>
            <a:r>
              <a:rPr lang="en-US" dirty="0"/>
              <a:t>Mulching</a:t>
            </a:r>
          </a:p>
          <a:p>
            <a:pPr lvl="3"/>
            <a:r>
              <a:rPr lang="en-US" dirty="0"/>
              <a:t>Tree trimming</a:t>
            </a:r>
          </a:p>
          <a:p>
            <a:r>
              <a:rPr lang="en-US" dirty="0"/>
              <a:t>Plans for Snow Removal</a:t>
            </a:r>
          </a:p>
          <a:p>
            <a:pPr lvl="3"/>
            <a:r>
              <a:rPr lang="en-US" dirty="0" err="1"/>
              <a:t>Eschenfelder</a:t>
            </a:r>
            <a:endParaRPr lang="en-US" dirty="0"/>
          </a:p>
          <a:p>
            <a:r>
              <a:rPr lang="en-US" dirty="0"/>
              <a:t>Homeowners Input</a:t>
            </a:r>
          </a:p>
        </p:txBody>
      </p:sp>
      <p:pic>
        <p:nvPicPr>
          <p:cNvPr id="7" name="Graphic 6" descr="Forest scene with solid fill">
            <a:extLst>
              <a:ext uri="{FF2B5EF4-FFF2-40B4-BE49-F238E27FC236}">
                <a16:creationId xmlns:a16="http://schemas.microsoft.com/office/drawing/2014/main" id="{1C24642D-6A7C-4E0F-BF41-0B715E2231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2600" y="1333500"/>
            <a:ext cx="1295400" cy="1295400"/>
          </a:xfrm>
          <a:prstGeom prst="rect">
            <a:avLst/>
          </a:prstGeom>
        </p:spPr>
      </p:pic>
      <p:pic>
        <p:nvPicPr>
          <p:cNvPr id="10" name="Graphic 9" descr="Snowflake with solid fill">
            <a:extLst>
              <a:ext uri="{FF2B5EF4-FFF2-40B4-BE49-F238E27FC236}">
                <a16:creationId xmlns:a16="http://schemas.microsoft.com/office/drawing/2014/main" id="{E461ADD5-BEA2-45FA-91DD-BFCD9F1825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3600" y="5067300"/>
            <a:ext cx="914400" cy="914400"/>
          </a:xfrm>
          <a:prstGeom prst="rect">
            <a:avLst/>
          </a:prstGeom>
        </p:spPr>
      </p:pic>
    </p:spTree>
    <p:extLst>
      <p:ext uri="{BB962C8B-B14F-4D97-AF65-F5344CB8AC3E}">
        <p14:creationId xmlns:p14="http://schemas.microsoft.com/office/powerpoint/2010/main" val="1237688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74DB-5E80-6FA0-D7CE-66009AA597F0}"/>
              </a:ext>
            </a:extLst>
          </p:cNvPr>
          <p:cNvSpPr>
            <a:spLocks noGrp="1"/>
          </p:cNvSpPr>
          <p:nvPr>
            <p:ph type="title"/>
          </p:nvPr>
        </p:nvSpPr>
        <p:spPr/>
        <p:txBody>
          <a:bodyPr/>
          <a:lstStyle/>
          <a:p>
            <a:r>
              <a:rPr lang="en-US" b="1" dirty="0"/>
              <a:t>Community Garden</a:t>
            </a:r>
          </a:p>
        </p:txBody>
      </p:sp>
      <p:pic>
        <p:nvPicPr>
          <p:cNvPr id="5" name="Content Placeholder 4">
            <a:extLst>
              <a:ext uri="{FF2B5EF4-FFF2-40B4-BE49-F238E27FC236}">
                <a16:creationId xmlns:a16="http://schemas.microsoft.com/office/drawing/2014/main" id="{C0FB7302-03BB-FF08-113D-413CFF40F682}"/>
              </a:ext>
            </a:extLst>
          </p:cNvPr>
          <p:cNvPicPr>
            <a:picLocks noGrp="1" noChangeAspect="1"/>
          </p:cNvPicPr>
          <p:nvPr>
            <p:ph idx="1"/>
          </p:nvPr>
        </p:nvPicPr>
        <p:blipFill>
          <a:blip r:embed="rId2"/>
          <a:stretch>
            <a:fillRect/>
          </a:stretch>
        </p:blipFill>
        <p:spPr>
          <a:xfrm>
            <a:off x="3672482" y="1424895"/>
            <a:ext cx="5239435" cy="4800600"/>
          </a:xfrm>
        </p:spPr>
      </p:pic>
      <p:sp>
        <p:nvSpPr>
          <p:cNvPr id="6" name="TextBox 5">
            <a:extLst>
              <a:ext uri="{FF2B5EF4-FFF2-40B4-BE49-F238E27FC236}">
                <a16:creationId xmlns:a16="http://schemas.microsoft.com/office/drawing/2014/main" id="{C90802E7-9583-CB2B-4F28-8FB221E46DDD}"/>
              </a:ext>
            </a:extLst>
          </p:cNvPr>
          <p:cNvSpPr txBox="1"/>
          <p:nvPr/>
        </p:nvSpPr>
        <p:spPr>
          <a:xfrm>
            <a:off x="1752600" y="1828800"/>
            <a:ext cx="2133600" cy="3693319"/>
          </a:xfrm>
          <a:prstGeom prst="rect">
            <a:avLst/>
          </a:prstGeom>
          <a:noFill/>
        </p:spPr>
        <p:txBody>
          <a:bodyPr wrap="square" rtlCol="0">
            <a:spAutoFit/>
          </a:bodyPr>
          <a:lstStyle/>
          <a:p>
            <a:r>
              <a:rPr lang="en-US" dirty="0"/>
              <a:t>Update on plans:</a:t>
            </a:r>
          </a:p>
          <a:p>
            <a:r>
              <a:rPr lang="en-US" dirty="0"/>
              <a:t>Committee members</a:t>
            </a:r>
          </a:p>
          <a:p>
            <a:endParaRPr lang="en-US" dirty="0"/>
          </a:p>
          <a:p>
            <a:r>
              <a:rPr lang="en-US" dirty="0"/>
              <a:t>Timeframes</a:t>
            </a:r>
          </a:p>
          <a:p>
            <a:endParaRPr lang="en-US" dirty="0"/>
          </a:p>
          <a:p>
            <a:r>
              <a:rPr lang="en-US" dirty="0"/>
              <a:t>Costs</a:t>
            </a:r>
          </a:p>
          <a:p>
            <a:endParaRPr lang="en-US" dirty="0"/>
          </a:p>
          <a:p>
            <a:r>
              <a:rPr lang="en-US" dirty="0"/>
              <a:t>Location</a:t>
            </a:r>
          </a:p>
          <a:p>
            <a:endParaRPr lang="en-US" dirty="0"/>
          </a:p>
          <a:p>
            <a:r>
              <a:rPr lang="en-US" dirty="0"/>
              <a:t>Obligations</a:t>
            </a:r>
          </a:p>
          <a:p>
            <a:endParaRPr lang="en-US" dirty="0"/>
          </a:p>
          <a:p>
            <a:r>
              <a:rPr lang="en-US" dirty="0"/>
              <a:t>Opportunity</a:t>
            </a:r>
          </a:p>
        </p:txBody>
      </p:sp>
    </p:spTree>
    <p:extLst>
      <p:ext uri="{BB962C8B-B14F-4D97-AF65-F5344CB8AC3E}">
        <p14:creationId xmlns:p14="http://schemas.microsoft.com/office/powerpoint/2010/main" val="3965390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2CFA-9E7D-477C-8531-B60387BBE9DE}"/>
              </a:ext>
            </a:extLst>
          </p:cNvPr>
          <p:cNvSpPr>
            <a:spLocks noGrp="1"/>
          </p:cNvSpPr>
          <p:nvPr>
            <p:ph type="title"/>
          </p:nvPr>
        </p:nvSpPr>
        <p:spPr/>
        <p:txBody>
          <a:bodyPr/>
          <a:lstStyle/>
          <a:p>
            <a:r>
              <a:rPr lang="en-US" dirty="0"/>
              <a:t>Cautionary Tale</a:t>
            </a:r>
          </a:p>
        </p:txBody>
      </p:sp>
      <p:pic>
        <p:nvPicPr>
          <p:cNvPr id="4" name="Content Placeholder 3">
            <a:extLst>
              <a:ext uri="{FF2B5EF4-FFF2-40B4-BE49-F238E27FC236}">
                <a16:creationId xmlns:a16="http://schemas.microsoft.com/office/drawing/2014/main" id="{36437A24-BB06-80EA-7943-8146E7FC00CC}"/>
              </a:ext>
            </a:extLst>
          </p:cNvPr>
          <p:cNvPicPr>
            <a:picLocks noGrp="1" noChangeAspect="1"/>
          </p:cNvPicPr>
          <p:nvPr>
            <p:ph idx="1"/>
          </p:nvPr>
        </p:nvPicPr>
        <p:blipFill>
          <a:blip r:embed="rId2"/>
          <a:stretch>
            <a:fillRect/>
          </a:stretch>
        </p:blipFill>
        <p:spPr>
          <a:xfrm>
            <a:off x="5638800" y="168549"/>
            <a:ext cx="3294888" cy="5870591"/>
          </a:xfrm>
          <a:prstGeom prst="rect">
            <a:avLst/>
          </a:prstGeom>
        </p:spPr>
      </p:pic>
      <p:pic>
        <p:nvPicPr>
          <p:cNvPr id="5" name="Picture 4">
            <a:extLst>
              <a:ext uri="{FF2B5EF4-FFF2-40B4-BE49-F238E27FC236}">
                <a16:creationId xmlns:a16="http://schemas.microsoft.com/office/drawing/2014/main" id="{116DBA84-1698-77EF-A010-E03A6A3368AE}"/>
              </a:ext>
            </a:extLst>
          </p:cNvPr>
          <p:cNvPicPr>
            <a:picLocks noChangeAspect="1"/>
          </p:cNvPicPr>
          <p:nvPr/>
        </p:nvPicPr>
        <p:blipFill>
          <a:blip r:embed="rId3"/>
          <a:stretch>
            <a:fillRect/>
          </a:stretch>
        </p:blipFill>
        <p:spPr>
          <a:xfrm>
            <a:off x="914400" y="3941699"/>
            <a:ext cx="4481238" cy="2520696"/>
          </a:xfrm>
          <a:prstGeom prst="rect">
            <a:avLst/>
          </a:prstGeom>
        </p:spPr>
      </p:pic>
      <p:sp>
        <p:nvSpPr>
          <p:cNvPr id="6" name="TextBox 5">
            <a:extLst>
              <a:ext uri="{FF2B5EF4-FFF2-40B4-BE49-F238E27FC236}">
                <a16:creationId xmlns:a16="http://schemas.microsoft.com/office/drawing/2014/main" id="{B040422D-F7D7-F36D-017D-BAE157F98152}"/>
              </a:ext>
            </a:extLst>
          </p:cNvPr>
          <p:cNvSpPr txBox="1"/>
          <p:nvPr/>
        </p:nvSpPr>
        <p:spPr>
          <a:xfrm>
            <a:off x="1143000" y="1295400"/>
            <a:ext cx="4495800" cy="2031325"/>
          </a:xfrm>
          <a:prstGeom prst="rect">
            <a:avLst/>
          </a:prstGeom>
          <a:noFill/>
        </p:spPr>
        <p:txBody>
          <a:bodyPr wrap="square" rtlCol="0">
            <a:spAutoFit/>
          </a:bodyPr>
          <a:lstStyle/>
          <a:p>
            <a:r>
              <a:rPr lang="en-US" dirty="0"/>
              <a:t>Dry rot due to leaks from over-garage deck</a:t>
            </a:r>
          </a:p>
          <a:p>
            <a:r>
              <a:rPr lang="en-US" dirty="0"/>
              <a:t>Penetration of the water/ice barrier at posts</a:t>
            </a:r>
          </a:p>
          <a:p>
            <a:r>
              <a:rPr lang="en-US" dirty="0"/>
              <a:t>Signs of leaks and rot were subtle</a:t>
            </a:r>
          </a:p>
          <a:p>
            <a:r>
              <a:rPr lang="en-US" dirty="0"/>
              <a:t>Damage was done over time, gradually</a:t>
            </a:r>
          </a:p>
          <a:p>
            <a:r>
              <a:rPr lang="en-US" dirty="0"/>
              <a:t>Insurance usually does not cover gradual rot</a:t>
            </a:r>
          </a:p>
          <a:p>
            <a:r>
              <a:rPr lang="en-US" dirty="0"/>
              <a:t>Overall cost was approximately $1500</a:t>
            </a:r>
          </a:p>
          <a:p>
            <a:r>
              <a:rPr lang="en-US" dirty="0"/>
              <a:t>If you have seen evidence of leaks, check!</a:t>
            </a:r>
          </a:p>
        </p:txBody>
      </p:sp>
    </p:spTree>
    <p:extLst>
      <p:ext uri="{BB962C8B-B14F-4D97-AF65-F5344CB8AC3E}">
        <p14:creationId xmlns:p14="http://schemas.microsoft.com/office/powerpoint/2010/main" val="1115225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DBAAB-23BB-4B5C-B59F-5B9FB2C1461A}"/>
              </a:ext>
            </a:extLst>
          </p:cNvPr>
          <p:cNvSpPr>
            <a:spLocks noGrp="1"/>
          </p:cNvSpPr>
          <p:nvPr>
            <p:ph type="title"/>
          </p:nvPr>
        </p:nvSpPr>
        <p:spPr/>
        <p:txBody>
          <a:bodyPr/>
          <a:lstStyle/>
          <a:p>
            <a:r>
              <a:rPr lang="en-US" dirty="0"/>
              <a:t>HOA Policies and trials</a:t>
            </a:r>
          </a:p>
        </p:txBody>
      </p:sp>
      <p:sp>
        <p:nvSpPr>
          <p:cNvPr id="4" name="Content Placeholder 2">
            <a:extLst>
              <a:ext uri="{FF2B5EF4-FFF2-40B4-BE49-F238E27FC236}">
                <a16:creationId xmlns:a16="http://schemas.microsoft.com/office/drawing/2014/main" id="{A906007A-0293-44C7-B8C3-CAF3FFE35678}"/>
              </a:ext>
            </a:extLst>
          </p:cNvPr>
          <p:cNvSpPr>
            <a:spLocks noGrp="1"/>
          </p:cNvSpPr>
          <p:nvPr>
            <p:ph idx="1"/>
          </p:nvPr>
        </p:nvSpPr>
        <p:spPr>
          <a:xfrm>
            <a:off x="717985" y="1652334"/>
            <a:ext cx="7499350" cy="1828800"/>
          </a:xfrm>
        </p:spPr>
        <p:txBody>
          <a:bodyPr>
            <a:normAutofit/>
          </a:bodyPr>
          <a:lstStyle/>
          <a:p>
            <a:pPr lvl="1">
              <a:buFont typeface="Wingdings" panose="05000000000000000000" pitchFamily="2" charset="2"/>
              <a:buChar char="v"/>
            </a:pPr>
            <a:r>
              <a:rPr lang="en-US" sz="2000" dirty="0"/>
              <a:t>Does the HOA adopt -</a:t>
            </a:r>
          </a:p>
          <a:p>
            <a:pPr lvl="2">
              <a:buFont typeface="Wingdings" panose="05000000000000000000" pitchFamily="2" charset="2"/>
              <a:buChar char="v"/>
            </a:pPr>
            <a:r>
              <a:rPr lang="en-US" sz="1600" dirty="0"/>
              <a:t>Signage Policy?</a:t>
            </a:r>
          </a:p>
          <a:p>
            <a:pPr lvl="2">
              <a:buFont typeface="Wingdings" panose="05000000000000000000" pitchFamily="2" charset="2"/>
              <a:buChar char="v"/>
            </a:pPr>
            <a:r>
              <a:rPr lang="en-US" sz="1600" dirty="0"/>
              <a:t>Parking Policy?</a:t>
            </a:r>
          </a:p>
          <a:p>
            <a:pPr lvl="1">
              <a:buFont typeface="Wingdings" panose="05000000000000000000" pitchFamily="2" charset="2"/>
              <a:buChar char="Ø"/>
            </a:pPr>
            <a:endParaRPr lang="en-US" sz="2000" dirty="0"/>
          </a:p>
        </p:txBody>
      </p:sp>
    </p:spTree>
    <p:extLst>
      <p:ext uri="{BB962C8B-B14F-4D97-AF65-F5344CB8AC3E}">
        <p14:creationId xmlns:p14="http://schemas.microsoft.com/office/powerpoint/2010/main" val="654829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E0E4-3126-281D-D9A5-16BCDCE07995}"/>
              </a:ext>
            </a:extLst>
          </p:cNvPr>
          <p:cNvSpPr>
            <a:spLocks noGrp="1"/>
          </p:cNvSpPr>
          <p:nvPr>
            <p:ph type="title"/>
          </p:nvPr>
        </p:nvSpPr>
        <p:spPr/>
        <p:txBody>
          <a:bodyPr>
            <a:normAutofit/>
          </a:bodyPr>
          <a:lstStyle/>
          <a:p>
            <a:r>
              <a:rPr lang="en-US" sz="3200" dirty="0"/>
              <a:t>Elk Run Phase IV Signage Proposal and Vote</a:t>
            </a:r>
          </a:p>
        </p:txBody>
      </p:sp>
      <p:sp>
        <p:nvSpPr>
          <p:cNvPr id="3" name="Content Placeholder 2">
            <a:extLst>
              <a:ext uri="{FF2B5EF4-FFF2-40B4-BE49-F238E27FC236}">
                <a16:creationId xmlns:a16="http://schemas.microsoft.com/office/drawing/2014/main" id="{8A812787-6D17-0A3E-3E58-861137C1B287}"/>
              </a:ext>
            </a:extLst>
          </p:cNvPr>
          <p:cNvSpPr>
            <a:spLocks noGrp="1"/>
          </p:cNvSpPr>
          <p:nvPr>
            <p:ph idx="1"/>
          </p:nvPr>
        </p:nvSpPr>
        <p:spPr>
          <a:xfrm>
            <a:off x="1143000" y="1447800"/>
            <a:ext cx="7790688" cy="5257800"/>
          </a:xfrm>
        </p:spPr>
        <p:txBody>
          <a:bodyPr>
            <a:normAutofit fontScale="70000" lnSpcReduction="20000"/>
          </a:bodyPr>
          <a:lstStyle/>
          <a:p>
            <a:pPr marL="82296" indent="0" rtl="0">
              <a:spcBef>
                <a:spcPts val="0"/>
              </a:spcBef>
              <a:spcAft>
                <a:spcPts val="1000"/>
              </a:spcAft>
              <a:buNone/>
            </a:pPr>
            <a:r>
              <a:rPr lang="en-US" sz="1800" b="0" i="0" u="none" strike="noStrike" dirty="0">
                <a:solidFill>
                  <a:srgbClr val="000000"/>
                </a:solidFill>
                <a:effectLst/>
                <a:latin typeface="Calibri" panose="020F0502020204030204" pitchFamily="34" charset="0"/>
              </a:rPr>
              <a:t>The CC&amp;Rs for our association reads as follows: Paragraph 6.2.7 of the CC&amp;Rs states: “Without the prior written consent of the HOA or designee, a Unit Owner shall not permit any sign of any kind to be displayed to the public view from his unit except for a small sign, conspicuously placed, stating that the unit is for sale.”</a:t>
            </a:r>
            <a:endParaRPr lang="en-US" b="0" dirty="0">
              <a:effectLst/>
            </a:endParaRPr>
          </a:p>
          <a:p>
            <a:pPr marL="82296" indent="0" rtl="0">
              <a:spcBef>
                <a:spcPts val="0"/>
              </a:spcBef>
              <a:spcAft>
                <a:spcPts val="1000"/>
              </a:spcAft>
              <a:buNone/>
            </a:pPr>
            <a:r>
              <a:rPr lang="en-US" sz="1800" b="0" i="0" u="none" strike="noStrike" dirty="0">
                <a:solidFill>
                  <a:srgbClr val="000000"/>
                </a:solidFill>
                <a:effectLst/>
                <a:latin typeface="Calibri" panose="020F0502020204030204" pitchFamily="34" charset="0"/>
              </a:rPr>
              <a:t>The HOA board believes that there are certain incidences where it is appropriate to allow homeowners the opportunity to display signage for certain reasons.  These occasions could be such occasions as Local, State, or national elections, holidays such as, Fourth of July, Memorial Day, Labor Day, and Presidents Day.</a:t>
            </a:r>
            <a:endParaRPr lang="en-US" b="0" dirty="0">
              <a:effectLst/>
            </a:endParaRPr>
          </a:p>
          <a:p>
            <a:pPr marL="82296" indent="0" rtl="0">
              <a:spcBef>
                <a:spcPts val="0"/>
              </a:spcBef>
              <a:spcAft>
                <a:spcPts val="1000"/>
              </a:spcAft>
              <a:buNone/>
            </a:pPr>
            <a:r>
              <a:rPr lang="en-US" sz="1800" b="0" i="0" u="none" strike="noStrike" dirty="0">
                <a:solidFill>
                  <a:srgbClr val="000000"/>
                </a:solidFill>
                <a:effectLst/>
                <a:latin typeface="Calibri" panose="020F0502020204030204" pitchFamily="34" charset="0"/>
              </a:rPr>
              <a:t>As a result, the HOA is proposing Pre-authorization for these holidays, with certain limitation.</a:t>
            </a:r>
            <a:endParaRPr lang="en-US" b="0" dirty="0">
              <a:effectLst/>
            </a:endParaRPr>
          </a:p>
          <a:p>
            <a:pPr rtl="0">
              <a:spcBef>
                <a:spcPts val="0"/>
              </a:spcBef>
              <a:spcAft>
                <a:spcPts val="1000"/>
              </a:spcAft>
            </a:pPr>
            <a:r>
              <a:rPr lang="en-US" sz="1800" b="1" i="0" u="none" strike="noStrike" dirty="0">
                <a:solidFill>
                  <a:srgbClr val="000000"/>
                </a:solidFill>
                <a:effectLst/>
                <a:latin typeface="Calibri" panose="020F0502020204030204" pitchFamily="34" charset="0"/>
              </a:rPr>
              <a:t>The Proposal:</a:t>
            </a:r>
            <a:endParaRPr lang="en-US" b="0" dirty="0">
              <a:effectLst/>
            </a:endParaRPr>
          </a:p>
          <a:p>
            <a:pPr rtl="0">
              <a:spcBef>
                <a:spcPts val="0"/>
              </a:spcBef>
              <a:spcAft>
                <a:spcPts val="1000"/>
              </a:spcAft>
            </a:pPr>
            <a:r>
              <a:rPr lang="en-US" sz="1800" b="0" i="0" u="none" strike="noStrike" dirty="0">
                <a:solidFill>
                  <a:srgbClr val="000000"/>
                </a:solidFill>
                <a:effectLst/>
                <a:latin typeface="Calibri" panose="020F0502020204030204" pitchFamily="34" charset="0"/>
              </a:rPr>
              <a:t>1. Homeowners are permitted to display signage in their homeowner space for the pre-approved days as listed below.</a:t>
            </a:r>
            <a:endParaRPr lang="en-US" b="0" dirty="0">
              <a:effectLst/>
            </a:endParaRPr>
          </a:p>
          <a:p>
            <a:pPr rtl="0">
              <a:spcBef>
                <a:spcPts val="0"/>
              </a:spcBef>
              <a:spcAft>
                <a:spcPts val="1000"/>
              </a:spcAft>
            </a:pPr>
            <a:r>
              <a:rPr lang="en-US" sz="1800" b="0" i="0" u="none" strike="noStrike" dirty="0">
                <a:solidFill>
                  <a:srgbClr val="000000"/>
                </a:solidFill>
                <a:effectLst/>
                <a:latin typeface="Calibri" panose="020F0502020204030204" pitchFamily="34" charset="0"/>
              </a:rPr>
              <a:t>2.  Homeowners are permitted to display signage for a period of time of 60 days prior to the election for state, local and national elections. For annual holidays, signage may be displayed for a 30 day period prior to the holiday.   All signage must be taken down no more than seven days after the event.</a:t>
            </a:r>
            <a:endParaRPr lang="en-US" b="0" dirty="0">
              <a:effectLst/>
            </a:endParaRPr>
          </a:p>
          <a:p>
            <a:pPr rtl="0">
              <a:spcBef>
                <a:spcPts val="0"/>
              </a:spcBef>
              <a:spcAft>
                <a:spcPts val="1000"/>
              </a:spcAft>
            </a:pPr>
            <a:r>
              <a:rPr lang="en-US" sz="1800" b="0" i="0" u="none" strike="noStrike" dirty="0">
                <a:solidFill>
                  <a:srgbClr val="000000"/>
                </a:solidFill>
                <a:effectLst/>
                <a:latin typeface="Calibri" panose="020F0502020204030204" pitchFamily="34" charset="0"/>
              </a:rPr>
              <a:t>3.  Signage is limited to no more than two signs per unit and cannot be larger than 30” X 40” in size and cannot be hung from the homeowners unit and cannot extend no higher than 18” from the bottom of the sign above the ground or concrete sidewalk. </a:t>
            </a:r>
            <a:endParaRPr lang="en-US" b="0" dirty="0">
              <a:effectLst/>
            </a:endParaRPr>
          </a:p>
          <a:p>
            <a:pPr rtl="0">
              <a:spcBef>
                <a:spcPts val="0"/>
              </a:spcBef>
              <a:spcAft>
                <a:spcPts val="1000"/>
              </a:spcAft>
            </a:pPr>
            <a:r>
              <a:rPr lang="en-US" sz="1800" b="0" i="0" u="none" strike="noStrike" dirty="0">
                <a:solidFill>
                  <a:srgbClr val="000000"/>
                </a:solidFill>
                <a:effectLst/>
                <a:latin typeface="Calibri" panose="020F0502020204030204" pitchFamily="34" charset="0"/>
              </a:rPr>
              <a:t>Signage that is derogatory and offensive, as determined by the HOA board, is not permitted. The HOA, at their sole discretion, has the right to disapprove any such signage.</a:t>
            </a:r>
            <a:endParaRPr lang="en-US" b="0" dirty="0">
              <a:effectLst/>
            </a:endParaRPr>
          </a:p>
          <a:p>
            <a:pPr rtl="0">
              <a:spcBef>
                <a:spcPts val="0"/>
              </a:spcBef>
              <a:spcAft>
                <a:spcPts val="1000"/>
              </a:spcAft>
            </a:pPr>
            <a:r>
              <a:rPr lang="en-US" sz="1800" b="1" i="0" u="none" strike="noStrike" dirty="0">
                <a:solidFill>
                  <a:srgbClr val="000000"/>
                </a:solidFill>
                <a:effectLst/>
                <a:latin typeface="Calibri" panose="020F0502020204030204" pitchFamily="34" charset="0"/>
              </a:rPr>
              <a:t>Pre-approved occasions:</a:t>
            </a: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Local, State, and National elections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Memorial Day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Presidents Day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fourth of July </a:t>
            </a:r>
          </a:p>
          <a:p>
            <a:pPr rtl="0" fontAlgn="base">
              <a:spcBef>
                <a:spcPts val="0"/>
              </a:spcBef>
              <a:spcAft>
                <a:spcPts val="10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Labor Day</a:t>
            </a:r>
          </a:p>
          <a:p>
            <a:endParaRPr lang="en-US" dirty="0"/>
          </a:p>
        </p:txBody>
      </p:sp>
    </p:spTree>
    <p:extLst>
      <p:ext uri="{BB962C8B-B14F-4D97-AF65-F5344CB8AC3E}">
        <p14:creationId xmlns:p14="http://schemas.microsoft.com/office/powerpoint/2010/main" val="69580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81A6-EF5A-8094-D7A9-09F02FAB76D8}"/>
              </a:ext>
            </a:extLst>
          </p:cNvPr>
          <p:cNvSpPr>
            <a:spLocks noGrp="1"/>
          </p:cNvSpPr>
          <p:nvPr>
            <p:ph type="title"/>
          </p:nvPr>
        </p:nvSpPr>
        <p:spPr>
          <a:xfrm>
            <a:off x="1435608" y="152400"/>
            <a:ext cx="7498080" cy="1143000"/>
          </a:xfrm>
        </p:spPr>
        <p:txBody>
          <a:bodyPr>
            <a:normAutofit fontScale="90000"/>
          </a:bodyPr>
          <a:lstStyle/>
          <a:p>
            <a:r>
              <a:rPr lang="en-US" dirty="0"/>
              <a:t>Modified Winter Parking Rules Proposal and Vote</a:t>
            </a:r>
          </a:p>
        </p:txBody>
      </p:sp>
      <p:sp>
        <p:nvSpPr>
          <p:cNvPr id="3" name="Content Placeholder 2">
            <a:extLst>
              <a:ext uri="{FF2B5EF4-FFF2-40B4-BE49-F238E27FC236}">
                <a16:creationId xmlns:a16="http://schemas.microsoft.com/office/drawing/2014/main" id="{D066241E-6902-795F-4BD3-F22D63CF9D8F}"/>
              </a:ext>
            </a:extLst>
          </p:cNvPr>
          <p:cNvSpPr>
            <a:spLocks noGrp="1"/>
          </p:cNvSpPr>
          <p:nvPr>
            <p:ph idx="1"/>
          </p:nvPr>
        </p:nvSpPr>
        <p:spPr/>
        <p:txBody>
          <a:bodyPr>
            <a:normAutofit fontScale="25000" lnSpcReduction="20000"/>
          </a:bodyPr>
          <a:lstStyle/>
          <a:p>
            <a:pPr marL="82296" indent="0">
              <a:buNone/>
            </a:pPr>
            <a:r>
              <a:rPr lang="en-US" sz="5800" dirty="0"/>
              <a:t>1. Residents/Unit Owners occupying common driveways are referred to in this proposal as “Resident Community.” Owners with tenants will have only one vote that will be submitted by the owner of the unit. Please understand owners of rental units will be responsible for the actions of their tenants.</a:t>
            </a:r>
          </a:p>
          <a:p>
            <a:pPr marL="82296" indent="0">
              <a:buNone/>
            </a:pPr>
            <a:endParaRPr lang="en-US" sz="5800" dirty="0"/>
          </a:p>
          <a:p>
            <a:pPr marL="82296" indent="0">
              <a:buNone/>
            </a:pPr>
            <a:r>
              <a:rPr lang="en-US" sz="5800" dirty="0"/>
              <a:t>2. The Board encourages residents to continue to park cars in their garages in the winter but for situations where additional overnight parking is needed, each “Resident Community” can determine what possibilities exist on their own common driveways for extra cars and visitors.</a:t>
            </a:r>
          </a:p>
          <a:p>
            <a:pPr marL="82296" indent="0">
              <a:buNone/>
            </a:pPr>
            <a:endParaRPr lang="en-US" sz="5800" dirty="0"/>
          </a:p>
          <a:p>
            <a:pPr marL="82296" indent="0">
              <a:buNone/>
            </a:pPr>
            <a:r>
              <a:rPr lang="en-US" sz="5800" dirty="0"/>
              <a:t>3. Any resident that disrupts the snow removal process for any reason MUST remove any snow promptly (within four hours). If the snow is not removed promptly, and a complaint is launched, the board reserves the right to take action regarding this issue including calling out additional efforts by our contracted snow removal contractors, at homeowner expense, to remedy failure to comply. Furthermore, if HOA action is required, this could result in fines and charges, under existing rules, to the homeowner.</a:t>
            </a:r>
          </a:p>
          <a:p>
            <a:pPr marL="82296" indent="0">
              <a:buNone/>
            </a:pPr>
            <a:endParaRPr lang="en-US" sz="5800" dirty="0"/>
          </a:p>
          <a:p>
            <a:pPr marL="82296" indent="0">
              <a:buNone/>
            </a:pPr>
            <a:r>
              <a:rPr lang="en-US" sz="5800" dirty="0"/>
              <a:t>4. The Board requires each “Resident Community” work together to configure parking in such a way that additional cars do not inconvenience the units sharing the driveway community. All members of a “Resident Community” MUST agree with this policy for it to be in effect for any given “Resident Community.”</a:t>
            </a:r>
          </a:p>
          <a:p>
            <a:pPr marL="82296" indent="0">
              <a:buNone/>
            </a:pPr>
            <a:endParaRPr lang="en-US" sz="5800" dirty="0"/>
          </a:p>
          <a:p>
            <a:pPr marL="82296" marR="0" lvl="0" indent="0" algn="l" defTabSz="914400" rtl="0" eaLnBrk="1" fontAlgn="auto" latinLnBrk="0" hangingPunct="1">
              <a:lnSpc>
                <a:spcPct val="100000"/>
              </a:lnSpc>
              <a:spcBef>
                <a:spcPts val="600"/>
              </a:spcBef>
              <a:spcAft>
                <a:spcPts val="0"/>
              </a:spcAft>
              <a:buClr>
                <a:srgbClr val="3891A7"/>
              </a:buClr>
              <a:buSzPct val="80000"/>
              <a:buNone/>
              <a:tabLst/>
              <a:defRPr/>
            </a:pPr>
            <a:r>
              <a:rPr kumimoji="0" lang="en-US" sz="5800" b="0" i="0" u="none" strike="noStrike" kern="1200" cap="none" spc="0" normalizeH="0" baseline="0" noProof="0" dirty="0">
                <a:ln>
                  <a:noFill/>
                </a:ln>
                <a:solidFill>
                  <a:prstClr val="black"/>
                </a:solidFill>
                <a:effectLst/>
                <a:uLnTx/>
                <a:uFillTx/>
                <a:latin typeface="Gill Sans MT"/>
                <a:ea typeface="+mn-ea"/>
                <a:cs typeface="+mn-cs"/>
              </a:rPr>
              <a:t>5. Termination: This policy can be terminated at any time with written notice to the HOA board from one or more members of any “Resident Community.” The parking policy for that community will then revert back to the long-standing winter parking rules</a:t>
            </a:r>
            <a:endParaRPr lang="en-US" sz="5800" dirty="0"/>
          </a:p>
          <a:p>
            <a:pPr marL="82296" indent="0">
              <a:buNone/>
            </a:pPr>
            <a:endParaRPr lang="en-US" sz="5400" dirty="0"/>
          </a:p>
          <a:p>
            <a:endParaRPr lang="en-US" dirty="0"/>
          </a:p>
        </p:txBody>
      </p:sp>
    </p:spTree>
    <p:extLst>
      <p:ext uri="{BB962C8B-B14F-4D97-AF65-F5344CB8AC3E}">
        <p14:creationId xmlns:p14="http://schemas.microsoft.com/office/powerpoint/2010/main" val="2345610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9407-46A4-7BE8-2FDE-F3FC4C0E9E36}"/>
              </a:ext>
            </a:extLst>
          </p:cNvPr>
          <p:cNvSpPr>
            <a:spLocks noGrp="1"/>
          </p:cNvSpPr>
          <p:nvPr>
            <p:ph type="title"/>
          </p:nvPr>
        </p:nvSpPr>
        <p:spPr/>
        <p:txBody>
          <a:bodyPr>
            <a:normAutofit fontScale="90000"/>
          </a:bodyPr>
          <a:lstStyle/>
          <a:p>
            <a:r>
              <a:rPr lang="en-US" dirty="0"/>
              <a:t>Modified Winter Parking Rules (continued)</a:t>
            </a:r>
          </a:p>
        </p:txBody>
      </p:sp>
      <p:sp>
        <p:nvSpPr>
          <p:cNvPr id="3" name="Content Placeholder 2">
            <a:extLst>
              <a:ext uri="{FF2B5EF4-FFF2-40B4-BE49-F238E27FC236}">
                <a16:creationId xmlns:a16="http://schemas.microsoft.com/office/drawing/2014/main" id="{A1C994A1-8F60-29EC-6092-9781905F9791}"/>
              </a:ext>
            </a:extLst>
          </p:cNvPr>
          <p:cNvSpPr>
            <a:spLocks noGrp="1"/>
          </p:cNvSpPr>
          <p:nvPr>
            <p:ph idx="1"/>
          </p:nvPr>
        </p:nvSpPr>
        <p:spPr>
          <a:xfrm>
            <a:off x="1435608" y="1447800"/>
            <a:ext cx="7327392" cy="5257800"/>
          </a:xfrm>
        </p:spPr>
        <p:txBody>
          <a:bodyPr>
            <a:normAutofit/>
          </a:bodyPr>
          <a:lstStyle/>
          <a:p>
            <a:pPr marL="82296" marR="0" lvl="0" indent="0" algn="l" defTabSz="914400" rtl="0" eaLnBrk="1" fontAlgn="auto" latinLnBrk="0" hangingPunct="1">
              <a:lnSpc>
                <a:spcPct val="100000"/>
              </a:lnSpc>
              <a:spcBef>
                <a:spcPts val="600"/>
              </a:spcBef>
              <a:spcAft>
                <a:spcPts val="0"/>
              </a:spcAft>
              <a:buClr>
                <a:srgbClr val="3891A7"/>
              </a:buClr>
              <a:buSzPct val="80000"/>
              <a:buNone/>
              <a:tabLst/>
              <a:defRPr/>
            </a:pPr>
            <a:r>
              <a:rPr kumimoji="0" lang="en-US" sz="800" b="0" i="0" u="none" strike="noStrike" kern="1200" cap="none" spc="0" normalizeH="0" baseline="0" noProof="0" dirty="0">
                <a:ln>
                  <a:noFill/>
                </a:ln>
                <a:solidFill>
                  <a:prstClr val="black"/>
                </a:solidFill>
                <a:effectLst/>
                <a:uLnTx/>
                <a:uFillTx/>
                <a:latin typeface="Gill Sans MT"/>
                <a:ea typeface="+mn-ea"/>
                <a:cs typeface="+mn-cs"/>
              </a:rPr>
              <a:t>.</a:t>
            </a:r>
          </a:p>
          <a:p>
            <a:pPr marL="82296" marR="0" lvl="0" indent="0" algn="l" defTabSz="914400" rtl="0" eaLnBrk="1" fontAlgn="auto" latinLnBrk="0" hangingPunct="1">
              <a:lnSpc>
                <a:spcPct val="100000"/>
              </a:lnSpc>
              <a:spcBef>
                <a:spcPts val="600"/>
              </a:spcBef>
              <a:spcAft>
                <a:spcPts val="0"/>
              </a:spcAft>
              <a:buClr>
                <a:srgbClr val="3891A7"/>
              </a:buClr>
              <a:buSzPct val="80000"/>
              <a:buNone/>
              <a:tabLst/>
              <a:defRPr/>
            </a:pPr>
            <a:r>
              <a:rPr kumimoji="0" lang="en-US" sz="1600" b="0" i="0" u="none" strike="noStrike" kern="1200" cap="none" spc="0" normalizeH="0" baseline="0" noProof="0" dirty="0">
                <a:ln>
                  <a:noFill/>
                </a:ln>
                <a:solidFill>
                  <a:prstClr val="black"/>
                </a:solidFill>
                <a:effectLst/>
                <a:uLnTx/>
                <a:uFillTx/>
                <a:latin typeface="Gill Sans MT"/>
                <a:ea typeface="+mn-ea"/>
                <a:cs typeface="+mn-cs"/>
              </a:rPr>
              <a:t>6. The Board reiterates that these spaces are for vehicles only and not for commercial vehicles, non-operating vehicles or equipment other than cars. They are for residents or their guests and in no way should block or inconvenience other residents sharing the driveway. The board would highly recommend residents utilize “</a:t>
            </a:r>
            <a:r>
              <a:rPr lang="en-US" sz="1600" dirty="0">
                <a:solidFill>
                  <a:prstClr val="black"/>
                </a:solidFill>
                <a:latin typeface="Gill Sans MT"/>
              </a:rPr>
              <a:t>O</a:t>
            </a:r>
            <a:r>
              <a:rPr kumimoji="0" lang="en-US" sz="1600" b="0" i="0" u="none" strike="noStrike" kern="1200" cap="none" spc="0" normalizeH="0" baseline="0" noProof="0" dirty="0" err="1">
                <a:ln>
                  <a:noFill/>
                </a:ln>
                <a:solidFill>
                  <a:prstClr val="black"/>
                </a:solidFill>
                <a:effectLst/>
                <a:uLnTx/>
                <a:uFillTx/>
                <a:latin typeface="Gill Sans MT"/>
                <a:ea typeface="+mn-ea"/>
                <a:cs typeface="+mn-cs"/>
              </a:rPr>
              <a:t>ver</a:t>
            </a:r>
            <a:r>
              <a:rPr lang="en-US" sz="1600" dirty="0">
                <a:solidFill>
                  <a:prstClr val="black"/>
                </a:solidFill>
                <a:latin typeface="Gill Sans MT"/>
              </a:rPr>
              <a:t>f</a:t>
            </a:r>
            <a:r>
              <a:rPr kumimoji="0" lang="en-US" sz="1600" b="0" i="0" u="none" strike="noStrike" kern="1200" cap="none" spc="0" normalizeH="0" baseline="0" noProof="0" dirty="0">
                <a:ln>
                  <a:noFill/>
                </a:ln>
                <a:solidFill>
                  <a:prstClr val="black"/>
                </a:solidFill>
                <a:effectLst/>
                <a:uLnTx/>
                <a:uFillTx/>
                <a:latin typeface="Gill Sans MT"/>
                <a:ea typeface="+mn-ea"/>
                <a:cs typeface="+mn-cs"/>
              </a:rPr>
              <a:t>low” parking spaces only to minimize damage to vehicles due to the snow removal process. The snow removal company is not responsible / liable for any damage to vehicles parked in snow covered driveways.</a:t>
            </a:r>
          </a:p>
          <a:p>
            <a:pPr marL="82296" marR="0" lvl="0" indent="0" algn="l" defTabSz="914400" rtl="0" eaLnBrk="1" fontAlgn="auto" latinLnBrk="0" hangingPunct="1">
              <a:lnSpc>
                <a:spcPct val="100000"/>
              </a:lnSpc>
              <a:spcBef>
                <a:spcPts val="600"/>
              </a:spcBef>
              <a:spcAft>
                <a:spcPts val="0"/>
              </a:spcAft>
              <a:buClr>
                <a:srgbClr val="3891A7"/>
              </a:buClr>
              <a:buSzPct val="80000"/>
              <a:buNone/>
              <a:tabLst/>
              <a:defRPr/>
            </a:pPr>
            <a:r>
              <a:rPr kumimoji="0" lang="en-US" sz="1600" b="0" i="0" u="none" strike="noStrike" kern="1200" cap="none" spc="0" normalizeH="0" baseline="0" noProof="0" dirty="0">
                <a:ln>
                  <a:noFill/>
                </a:ln>
                <a:solidFill>
                  <a:prstClr val="black"/>
                </a:solidFill>
                <a:effectLst/>
                <a:uLnTx/>
                <a:uFillTx/>
                <a:latin typeface="Gill Sans MT"/>
                <a:ea typeface="+mn-ea"/>
                <a:cs typeface="+mn-cs"/>
              </a:rPr>
              <a:t>7. Parking vehicles during the snow season is “Park at Your Own Risk.” The HOA takes NO responsibility for damages to vehicles resulting under this policy. Adopting this policy is solely at the discretion of the occupants of individual “Resident Communities.”</a:t>
            </a:r>
          </a:p>
          <a:p>
            <a:pPr marL="82296" marR="0" lvl="0" indent="0" algn="l" defTabSz="914400" rtl="0" eaLnBrk="1" fontAlgn="auto" latinLnBrk="0" hangingPunct="1">
              <a:lnSpc>
                <a:spcPct val="100000"/>
              </a:lnSpc>
              <a:spcBef>
                <a:spcPts val="600"/>
              </a:spcBef>
              <a:spcAft>
                <a:spcPts val="0"/>
              </a:spcAft>
              <a:buClr>
                <a:srgbClr val="3891A7"/>
              </a:buClr>
              <a:buSzPct val="80000"/>
              <a:buNone/>
              <a:tabLst/>
              <a:defRPr/>
            </a:pPr>
            <a:r>
              <a:rPr kumimoji="0" lang="en-US" sz="1600" b="0" i="0" u="none" strike="noStrike" kern="1200" cap="none" spc="0" normalizeH="0" baseline="0" noProof="0" dirty="0">
                <a:ln>
                  <a:noFill/>
                </a:ln>
                <a:solidFill>
                  <a:prstClr val="black"/>
                </a:solidFill>
                <a:effectLst/>
                <a:uLnTx/>
                <a:uFillTx/>
                <a:latin typeface="Gill Sans MT"/>
                <a:ea typeface="+mn-ea"/>
                <a:cs typeface="+mn-cs"/>
              </a:rPr>
              <a:t>8. All residents of the “Resident Community” must be in agreement as to placement of extra cars. If for any reason the “Resident Community” is unable to come to agreement, the proposal shall become void for that “Resident Community” and existing winter parking rules would be in effect.</a:t>
            </a:r>
          </a:p>
          <a:p>
            <a:pPr marL="82296" marR="0" lvl="0" indent="0" algn="l" defTabSz="914400" rtl="0" eaLnBrk="1" fontAlgn="auto" latinLnBrk="0" hangingPunct="1">
              <a:lnSpc>
                <a:spcPct val="100000"/>
              </a:lnSpc>
              <a:spcBef>
                <a:spcPts val="600"/>
              </a:spcBef>
              <a:spcAft>
                <a:spcPts val="0"/>
              </a:spcAft>
              <a:buClr>
                <a:srgbClr val="3891A7"/>
              </a:buClr>
              <a:buSzPct val="80000"/>
              <a:buNone/>
              <a:tabLst/>
              <a:defRPr/>
            </a:pPr>
            <a:r>
              <a:rPr kumimoji="0" lang="en-US" sz="1600" b="0" i="0" u="none" strike="noStrike" kern="1200" cap="none" spc="0" normalizeH="0" baseline="0" noProof="0" dirty="0">
                <a:ln>
                  <a:noFill/>
                </a:ln>
                <a:solidFill>
                  <a:prstClr val="black"/>
                </a:solidFill>
                <a:effectLst/>
                <a:uLnTx/>
                <a:uFillTx/>
                <a:latin typeface="Gill Sans MT"/>
                <a:ea typeface="+mn-ea"/>
                <a:cs typeface="+mn-cs"/>
              </a:rPr>
              <a:t>9. The attached application must be received and approved by the HOA prior to implementation of this proposal.</a:t>
            </a:r>
            <a:endParaRPr lang="en-US" sz="1600" dirty="0"/>
          </a:p>
        </p:txBody>
      </p:sp>
    </p:spTree>
    <p:extLst>
      <p:ext uri="{BB962C8B-B14F-4D97-AF65-F5344CB8AC3E}">
        <p14:creationId xmlns:p14="http://schemas.microsoft.com/office/powerpoint/2010/main" val="115294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2B42-9456-4D27-85D5-96A80F0DCD7C}"/>
              </a:ext>
            </a:extLst>
          </p:cNvPr>
          <p:cNvSpPr>
            <a:spLocks noGrp="1"/>
          </p:cNvSpPr>
          <p:nvPr>
            <p:ph type="title"/>
          </p:nvPr>
        </p:nvSpPr>
        <p:spPr/>
        <p:txBody>
          <a:bodyPr/>
          <a:lstStyle/>
          <a:p>
            <a:r>
              <a:rPr lang="en-US" dirty="0"/>
              <a:t>Mission Statement</a:t>
            </a:r>
          </a:p>
        </p:txBody>
      </p:sp>
      <p:sp>
        <p:nvSpPr>
          <p:cNvPr id="3" name="Content Placeholder 2">
            <a:extLst>
              <a:ext uri="{FF2B5EF4-FFF2-40B4-BE49-F238E27FC236}">
                <a16:creationId xmlns:a16="http://schemas.microsoft.com/office/drawing/2014/main" id="{C95FB602-A55A-44D3-8E2C-9777ACFDB5AC}"/>
              </a:ext>
            </a:extLst>
          </p:cNvPr>
          <p:cNvSpPr>
            <a:spLocks noGrp="1"/>
          </p:cNvSpPr>
          <p:nvPr>
            <p:ph idx="1"/>
          </p:nvPr>
        </p:nvSpPr>
        <p:spPr/>
        <p:txBody>
          <a:bodyPr/>
          <a:lstStyle/>
          <a:p>
            <a:r>
              <a:rPr lang="en-US" dirty="0"/>
              <a:t>The primary purpose of a Homeowners’ Association is to maintain and enhance property values and to preserve the character of the Community</a:t>
            </a:r>
          </a:p>
          <a:p>
            <a:r>
              <a:rPr lang="en-US" dirty="0"/>
              <a:t>The primary role of the Board of Directors is to represent and manage the affairs of the HOA for the benefit of all members</a:t>
            </a:r>
          </a:p>
        </p:txBody>
      </p:sp>
    </p:spTree>
    <p:extLst>
      <p:ext uri="{BB962C8B-B14F-4D97-AF65-F5344CB8AC3E}">
        <p14:creationId xmlns:p14="http://schemas.microsoft.com/office/powerpoint/2010/main" val="808492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85A3-5CC4-FB43-7528-C930F02760B8}"/>
              </a:ext>
            </a:extLst>
          </p:cNvPr>
          <p:cNvSpPr>
            <a:spLocks noGrp="1"/>
          </p:cNvSpPr>
          <p:nvPr>
            <p:ph type="title"/>
          </p:nvPr>
        </p:nvSpPr>
        <p:spPr>
          <a:xfrm>
            <a:off x="1524000" y="-27432"/>
            <a:ext cx="7498080" cy="1143000"/>
          </a:xfrm>
        </p:spPr>
        <p:txBody>
          <a:bodyPr>
            <a:normAutofit/>
          </a:bodyPr>
          <a:lstStyle/>
          <a:p>
            <a:r>
              <a:rPr lang="en-US" sz="3200" dirty="0"/>
              <a:t>Modified Winter Parking Rules Form</a:t>
            </a:r>
          </a:p>
        </p:txBody>
      </p:sp>
      <p:sp>
        <p:nvSpPr>
          <p:cNvPr id="3" name="Content Placeholder 2">
            <a:extLst>
              <a:ext uri="{FF2B5EF4-FFF2-40B4-BE49-F238E27FC236}">
                <a16:creationId xmlns:a16="http://schemas.microsoft.com/office/drawing/2014/main" id="{BDE105FF-85A5-0C2A-722F-EA6741FF375F}"/>
              </a:ext>
            </a:extLst>
          </p:cNvPr>
          <p:cNvSpPr>
            <a:spLocks noGrp="1"/>
          </p:cNvSpPr>
          <p:nvPr>
            <p:ph idx="1"/>
          </p:nvPr>
        </p:nvSpPr>
        <p:spPr>
          <a:xfrm>
            <a:off x="1981200" y="990600"/>
            <a:ext cx="6412992" cy="5791200"/>
          </a:xfrm>
        </p:spPr>
        <p:txBody>
          <a:bodyPr>
            <a:noAutofit/>
          </a:bodyPr>
          <a:lstStyle/>
          <a:p>
            <a:pPr marL="82296" indent="0">
              <a:buNone/>
            </a:pPr>
            <a:r>
              <a:rPr lang="en-US" sz="900" dirty="0"/>
              <a:t>This form is required for each “Resident Community” that would like to participate in the modified winter</a:t>
            </a:r>
          </a:p>
          <a:p>
            <a:pPr marL="82296" indent="0">
              <a:buNone/>
            </a:pPr>
            <a:r>
              <a:rPr lang="en-US" sz="900" dirty="0"/>
              <a:t>parking proposal. It must be signed by all residents of the “Residents Community.”</a:t>
            </a:r>
          </a:p>
          <a:p>
            <a:pPr marL="82296" indent="0">
              <a:buNone/>
            </a:pPr>
            <a:endParaRPr lang="en-US" sz="900" dirty="0"/>
          </a:p>
          <a:p>
            <a:pPr marL="82296" indent="0">
              <a:buNone/>
            </a:pPr>
            <a:r>
              <a:rPr lang="en-US" sz="900" dirty="0"/>
              <a:t>This form MUST be on file with the HOA for this proposal to be in effect.</a:t>
            </a:r>
          </a:p>
          <a:p>
            <a:pPr marL="82296" indent="0">
              <a:buNone/>
            </a:pPr>
            <a:endParaRPr lang="en-US" sz="900" dirty="0"/>
          </a:p>
          <a:p>
            <a:pPr marL="82296" indent="0">
              <a:buNone/>
            </a:pPr>
            <a:r>
              <a:rPr lang="en-US" sz="900" dirty="0"/>
              <a:t>1. Unit Address _____________________________________________________________.</a:t>
            </a:r>
          </a:p>
          <a:p>
            <a:pPr marL="82296" indent="0">
              <a:buNone/>
            </a:pPr>
            <a:r>
              <a:rPr lang="en-US" sz="900" dirty="0"/>
              <a:t>    Unit Owners Name. ________________________________. ________________</a:t>
            </a:r>
          </a:p>
          <a:p>
            <a:pPr marL="82296" indent="0">
              <a:buNone/>
            </a:pPr>
            <a:r>
              <a:rPr lang="en-US" sz="900" dirty="0"/>
              <a:t>    Signature Date  ______________________________    ___________________</a:t>
            </a:r>
          </a:p>
          <a:p>
            <a:pPr marL="82296" indent="0">
              <a:buNone/>
            </a:pPr>
            <a:endParaRPr lang="en-US" sz="900" dirty="0"/>
          </a:p>
          <a:p>
            <a:pPr marL="82296" indent="0">
              <a:buNone/>
            </a:pPr>
            <a:r>
              <a:rPr lang="en-US" sz="900" dirty="0"/>
              <a:t>2. Unit Address _____________________________________________________________.</a:t>
            </a:r>
          </a:p>
          <a:p>
            <a:pPr marL="82296" indent="0">
              <a:buNone/>
            </a:pPr>
            <a:r>
              <a:rPr lang="en-US" sz="900" dirty="0"/>
              <a:t>    Unit Owners Name. ________________________________. ________________</a:t>
            </a:r>
          </a:p>
          <a:p>
            <a:pPr marL="82296" indent="0">
              <a:buNone/>
            </a:pPr>
            <a:r>
              <a:rPr lang="en-US" sz="900" dirty="0"/>
              <a:t>    Signature Date  ______________________________    ___________________</a:t>
            </a:r>
          </a:p>
          <a:p>
            <a:pPr marL="82296" indent="0">
              <a:buNone/>
            </a:pPr>
            <a:endParaRPr lang="en-US" sz="900" dirty="0"/>
          </a:p>
          <a:p>
            <a:pPr marL="82296" indent="0">
              <a:buNone/>
            </a:pPr>
            <a:r>
              <a:rPr lang="en-US" sz="900" dirty="0"/>
              <a:t>3. Unit Address ______________________________________________________________.</a:t>
            </a:r>
          </a:p>
          <a:p>
            <a:pPr marL="82296" indent="0">
              <a:buNone/>
            </a:pPr>
            <a:r>
              <a:rPr lang="en-US" sz="900" dirty="0"/>
              <a:t>    Unit Owners Name. ________________________________. _________________</a:t>
            </a:r>
          </a:p>
          <a:p>
            <a:pPr marL="82296" indent="0">
              <a:buNone/>
            </a:pPr>
            <a:r>
              <a:rPr kumimoji="0" lang="en-US" sz="900" b="0" i="0" u="none" strike="noStrike" kern="1200" cap="none" spc="0" normalizeH="0" baseline="0" noProof="0" dirty="0">
                <a:ln>
                  <a:noFill/>
                </a:ln>
                <a:solidFill>
                  <a:prstClr val="black"/>
                </a:solidFill>
                <a:effectLst/>
                <a:uLnTx/>
                <a:uFillTx/>
                <a:latin typeface="Gill Sans MT"/>
                <a:ea typeface="+mn-ea"/>
                <a:cs typeface="+mn-cs"/>
              </a:rPr>
              <a:t>    Signature Date  ______________________________    ___________________</a:t>
            </a:r>
          </a:p>
          <a:p>
            <a:pPr marL="82296" indent="0">
              <a:buNone/>
            </a:pPr>
            <a:endParaRPr lang="en-US" sz="900" dirty="0"/>
          </a:p>
          <a:p>
            <a:pPr marL="82296" indent="0">
              <a:buNone/>
            </a:pPr>
            <a:r>
              <a:rPr lang="en-US" sz="900" dirty="0"/>
              <a:t>4. Unit Address _______________________________________________________________.</a:t>
            </a:r>
          </a:p>
          <a:p>
            <a:pPr marL="82296" indent="0">
              <a:buNone/>
            </a:pPr>
            <a:r>
              <a:rPr lang="en-US" sz="900" dirty="0"/>
              <a:t>    Unit Owners Name. ________________________________. ________________</a:t>
            </a:r>
          </a:p>
          <a:p>
            <a:pPr marL="82296" indent="0">
              <a:buNone/>
            </a:pPr>
            <a:r>
              <a:rPr lang="en-US" sz="900" dirty="0"/>
              <a:t>    </a:t>
            </a:r>
            <a:r>
              <a:rPr kumimoji="0" lang="en-US" sz="900" b="0" i="0" u="none" strike="noStrike" kern="1200" cap="none" spc="0" normalizeH="0" baseline="0" noProof="0" dirty="0">
                <a:ln>
                  <a:noFill/>
                </a:ln>
                <a:solidFill>
                  <a:prstClr val="black"/>
                </a:solidFill>
                <a:effectLst/>
                <a:uLnTx/>
                <a:uFillTx/>
                <a:latin typeface="Gill Sans MT"/>
                <a:ea typeface="+mn-ea"/>
                <a:cs typeface="+mn-cs"/>
              </a:rPr>
              <a:t>Signature Date  ______________________________    ___________________</a:t>
            </a:r>
            <a:endParaRPr lang="en-US" sz="900" dirty="0"/>
          </a:p>
          <a:p>
            <a:pPr marL="82296" indent="0">
              <a:buNone/>
            </a:pPr>
            <a:endParaRPr lang="en-US" sz="900" dirty="0"/>
          </a:p>
          <a:p>
            <a:pPr marL="82296" indent="0">
              <a:buNone/>
            </a:pPr>
            <a:r>
              <a:rPr lang="en-US" sz="900" dirty="0"/>
              <a:t>Does each member of the “Resident Community” have access to a snow removal device? Yes / No.</a:t>
            </a:r>
          </a:p>
          <a:p>
            <a:pPr marL="82296" indent="0">
              <a:buNone/>
            </a:pPr>
            <a:endParaRPr lang="en-US" sz="900" dirty="0"/>
          </a:p>
          <a:p>
            <a:pPr marL="82296" indent="0">
              <a:buNone/>
            </a:pPr>
            <a:r>
              <a:rPr lang="en-US" sz="900" dirty="0"/>
              <a:t>By signing above you acknowledge that you have read and understand the proposal and agree to the rules</a:t>
            </a:r>
          </a:p>
          <a:p>
            <a:pPr marL="82296" indent="0">
              <a:buNone/>
            </a:pPr>
            <a:r>
              <a:rPr lang="en-US" sz="900" dirty="0"/>
              <a:t>and terms set forth in this agreement.</a:t>
            </a:r>
          </a:p>
        </p:txBody>
      </p:sp>
    </p:spTree>
    <p:extLst>
      <p:ext uri="{BB962C8B-B14F-4D97-AF65-F5344CB8AC3E}">
        <p14:creationId xmlns:p14="http://schemas.microsoft.com/office/powerpoint/2010/main" val="2578969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1BFFD7-AA0F-46BC-8D56-B3B59F9BBA0D}"/>
              </a:ext>
            </a:extLst>
          </p:cNvPr>
          <p:cNvSpPr>
            <a:spLocks noGrp="1"/>
          </p:cNvSpPr>
          <p:nvPr>
            <p:ph type="ctrTitle"/>
          </p:nvPr>
        </p:nvSpPr>
        <p:spPr>
          <a:xfrm>
            <a:off x="1371600" y="2057400"/>
            <a:ext cx="7406640" cy="1472184"/>
          </a:xfrm>
        </p:spPr>
        <p:txBody>
          <a:bodyPr>
            <a:normAutofit fontScale="90000"/>
          </a:bodyPr>
          <a:lstStyle/>
          <a:p>
            <a:pPr algn="ctr"/>
            <a:r>
              <a:rPr lang="en-US" dirty="0"/>
              <a:t>NOW, Back to</a:t>
            </a:r>
            <a:br>
              <a:rPr lang="en-US" dirty="0"/>
            </a:br>
            <a:br>
              <a:rPr lang="en-US" dirty="0"/>
            </a:br>
            <a:r>
              <a:rPr lang="en-US" dirty="0"/>
              <a:t>The HOA’s Board of Directors</a:t>
            </a:r>
          </a:p>
        </p:txBody>
      </p:sp>
    </p:spTree>
    <p:extLst>
      <p:ext uri="{BB962C8B-B14F-4D97-AF65-F5344CB8AC3E}">
        <p14:creationId xmlns:p14="http://schemas.microsoft.com/office/powerpoint/2010/main" val="843065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D71B8-DD70-41F6-A730-BADFCB3500C9}"/>
              </a:ext>
            </a:extLst>
          </p:cNvPr>
          <p:cNvSpPr>
            <a:spLocks noGrp="1"/>
          </p:cNvSpPr>
          <p:nvPr>
            <p:ph type="title"/>
          </p:nvPr>
        </p:nvSpPr>
        <p:spPr/>
        <p:txBody>
          <a:bodyPr>
            <a:normAutofit fontScale="90000"/>
          </a:bodyPr>
          <a:lstStyle/>
          <a:p>
            <a:r>
              <a:rPr lang="en-US" dirty="0"/>
              <a:t>Board Composition and Initiatives</a:t>
            </a:r>
          </a:p>
        </p:txBody>
      </p:sp>
      <p:sp>
        <p:nvSpPr>
          <p:cNvPr id="6" name="Content Placeholder 5">
            <a:extLst>
              <a:ext uri="{FF2B5EF4-FFF2-40B4-BE49-F238E27FC236}">
                <a16:creationId xmlns:a16="http://schemas.microsoft.com/office/drawing/2014/main" id="{439D814B-8B31-41E3-B19B-88E5020260F2}"/>
              </a:ext>
            </a:extLst>
          </p:cNvPr>
          <p:cNvSpPr>
            <a:spLocks noGrp="1"/>
          </p:cNvSpPr>
          <p:nvPr>
            <p:ph idx="1"/>
          </p:nvPr>
        </p:nvSpPr>
        <p:spPr/>
        <p:txBody>
          <a:bodyPr/>
          <a:lstStyle/>
          <a:p>
            <a:r>
              <a:rPr lang="en-US" dirty="0"/>
              <a:t>All Members of the Community should be willing to serve on the Board</a:t>
            </a:r>
          </a:p>
          <a:p>
            <a:r>
              <a:rPr lang="en-US" dirty="0"/>
              <a:t>Board positions have been outlined and job descriptions posted on our website</a:t>
            </a:r>
          </a:p>
          <a:p>
            <a:r>
              <a:rPr lang="en-US" dirty="0"/>
              <a:t>Skill replacement is a critical, ongoing need</a:t>
            </a:r>
          </a:p>
          <a:p>
            <a:r>
              <a:rPr lang="en-US" dirty="0"/>
              <a:t>Board members are compensated based upon position via a credit against dues</a:t>
            </a:r>
          </a:p>
        </p:txBody>
      </p:sp>
    </p:spTree>
    <p:extLst>
      <p:ext uri="{BB962C8B-B14F-4D97-AF65-F5344CB8AC3E}">
        <p14:creationId xmlns:p14="http://schemas.microsoft.com/office/powerpoint/2010/main" val="3166077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EE66-A987-EE72-32EC-F001E5BFED6D}"/>
              </a:ext>
            </a:extLst>
          </p:cNvPr>
          <p:cNvSpPr>
            <a:spLocks noGrp="1"/>
          </p:cNvSpPr>
          <p:nvPr>
            <p:ph type="title"/>
          </p:nvPr>
        </p:nvSpPr>
        <p:spPr>
          <a:xfrm>
            <a:off x="1435608" y="762000"/>
            <a:ext cx="7498080" cy="944562"/>
          </a:xfrm>
        </p:spPr>
        <p:txBody>
          <a:bodyPr>
            <a:normAutofit fontScale="90000"/>
          </a:bodyPr>
          <a:lstStyle/>
          <a:p>
            <a:r>
              <a:rPr lang="en-US" dirty="0"/>
              <a:t>Discussion on Elections</a:t>
            </a:r>
            <a:br>
              <a:rPr lang="en-US" dirty="0"/>
            </a:br>
            <a:endParaRPr lang="en-US" dirty="0"/>
          </a:p>
        </p:txBody>
      </p:sp>
      <p:sp>
        <p:nvSpPr>
          <p:cNvPr id="3" name="Content Placeholder 2">
            <a:extLst>
              <a:ext uri="{FF2B5EF4-FFF2-40B4-BE49-F238E27FC236}">
                <a16:creationId xmlns:a16="http://schemas.microsoft.com/office/drawing/2014/main" id="{99A87C53-782D-CB13-EBB9-96545EDE9722}"/>
              </a:ext>
            </a:extLst>
          </p:cNvPr>
          <p:cNvSpPr>
            <a:spLocks noGrp="1"/>
          </p:cNvSpPr>
          <p:nvPr>
            <p:ph idx="1"/>
          </p:nvPr>
        </p:nvSpPr>
        <p:spPr/>
        <p:txBody>
          <a:bodyPr/>
          <a:lstStyle/>
          <a:p>
            <a:pPr lvl="1"/>
            <a:r>
              <a:rPr lang="en-US" dirty="0"/>
              <a:t>Do we need term limits</a:t>
            </a:r>
          </a:p>
          <a:p>
            <a:pPr lvl="1"/>
            <a:r>
              <a:rPr lang="en-US" dirty="0"/>
              <a:t>Do we want a minimum number of votes for someone to be on the Board</a:t>
            </a:r>
          </a:p>
          <a:p>
            <a:pPr lvl="1"/>
            <a:r>
              <a:rPr lang="en-US" dirty="0"/>
              <a:t>Do we allow mail-in, voice, or remote votes</a:t>
            </a:r>
          </a:p>
          <a:p>
            <a:pPr lvl="1"/>
            <a:r>
              <a:rPr lang="en-US" dirty="0"/>
              <a:t>If we cannot get new candidates, what do we do? Can we hold-over Board members or positions? (This is </a:t>
            </a:r>
            <a:r>
              <a:rPr lang="en-US" dirty="0" err="1"/>
              <a:t>defacto</a:t>
            </a:r>
            <a:r>
              <a:rPr lang="en-US" dirty="0"/>
              <a:t> right now)</a:t>
            </a:r>
          </a:p>
          <a:p>
            <a:pPr lvl="1"/>
            <a:r>
              <a:rPr lang="en-US" dirty="0"/>
              <a:t> Etc.</a:t>
            </a:r>
          </a:p>
          <a:p>
            <a:pPr marL="82296" indent="0">
              <a:buNone/>
            </a:pPr>
            <a:endParaRPr lang="en-US" dirty="0"/>
          </a:p>
        </p:txBody>
      </p:sp>
    </p:spTree>
    <p:extLst>
      <p:ext uri="{BB962C8B-B14F-4D97-AF65-F5344CB8AC3E}">
        <p14:creationId xmlns:p14="http://schemas.microsoft.com/office/powerpoint/2010/main" val="291283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E478-7992-A8FD-73D4-BE08295648F1}"/>
              </a:ext>
            </a:extLst>
          </p:cNvPr>
          <p:cNvSpPr>
            <a:spLocks noGrp="1"/>
          </p:cNvSpPr>
          <p:nvPr>
            <p:ph type="title"/>
          </p:nvPr>
        </p:nvSpPr>
        <p:spPr/>
        <p:txBody>
          <a:bodyPr/>
          <a:lstStyle/>
          <a:p>
            <a:r>
              <a:rPr lang="en-US" dirty="0"/>
              <a:t>Other subjects and interests</a:t>
            </a:r>
          </a:p>
        </p:txBody>
      </p:sp>
      <p:sp>
        <p:nvSpPr>
          <p:cNvPr id="8" name="Content Placeholder 7">
            <a:extLst>
              <a:ext uri="{FF2B5EF4-FFF2-40B4-BE49-F238E27FC236}">
                <a16:creationId xmlns:a16="http://schemas.microsoft.com/office/drawing/2014/main" id="{A3BFD453-1A11-00C5-1CBC-FBF59188DC55}"/>
              </a:ext>
            </a:extLst>
          </p:cNvPr>
          <p:cNvSpPr>
            <a:spLocks noGrp="1"/>
          </p:cNvSpPr>
          <p:nvPr>
            <p:ph idx="1"/>
          </p:nvPr>
        </p:nvSpPr>
        <p:spPr>
          <a:xfrm>
            <a:off x="1435608" y="1447800"/>
            <a:ext cx="6031992" cy="4419600"/>
          </a:xfrm>
        </p:spPr>
        <p:txBody>
          <a:bodyPr>
            <a:normAutofit fontScale="92500" lnSpcReduction="10000"/>
          </a:bodyPr>
          <a:lstStyle/>
          <a:p>
            <a:r>
              <a:rPr lang="en-US" dirty="0"/>
              <a:t>Other Subjects for discussion</a:t>
            </a:r>
          </a:p>
          <a:p>
            <a:pPr lvl="1">
              <a:buFont typeface="Arial" panose="020B0604020202020204" pitchFamily="34" charset="0"/>
              <a:buChar char="•"/>
            </a:pPr>
            <a:r>
              <a:rPr lang="en-US" dirty="0"/>
              <a:t>How do we want to do registration for the Annual Meeting</a:t>
            </a:r>
          </a:p>
          <a:p>
            <a:pPr lvl="1">
              <a:buFont typeface="Arial" panose="020B0604020202020204" pitchFamily="34" charset="0"/>
              <a:buChar char="•"/>
            </a:pPr>
            <a:r>
              <a:rPr lang="en-US" dirty="0"/>
              <a:t>What are the Proxy and Voting rules and guidelines</a:t>
            </a:r>
          </a:p>
          <a:p>
            <a:pPr lvl="1">
              <a:buFont typeface="Arial" panose="020B0604020202020204" pitchFamily="34" charset="0"/>
              <a:buChar char="•"/>
            </a:pPr>
            <a:r>
              <a:rPr lang="en-US" dirty="0"/>
              <a:t>Do we allow for Zoom attendance and Zoom-based voting</a:t>
            </a:r>
          </a:p>
          <a:p>
            <a:pPr lvl="1">
              <a:buFont typeface="Arial" panose="020B0604020202020204" pitchFamily="34" charset="0"/>
              <a:buChar char="•"/>
            </a:pPr>
            <a:r>
              <a:rPr lang="en-US" dirty="0"/>
              <a:t>Do we need more Internet or Zoom – based communications / meetings?</a:t>
            </a:r>
          </a:p>
          <a:p>
            <a:r>
              <a:rPr lang="en-US" dirty="0"/>
              <a:t>Other Subjects?</a:t>
            </a:r>
          </a:p>
        </p:txBody>
      </p:sp>
    </p:spTree>
    <p:extLst>
      <p:ext uri="{BB962C8B-B14F-4D97-AF65-F5344CB8AC3E}">
        <p14:creationId xmlns:p14="http://schemas.microsoft.com/office/powerpoint/2010/main" val="3564218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36FF-AACE-0BD3-6B83-DEB0C7B1027A}"/>
              </a:ext>
            </a:extLst>
          </p:cNvPr>
          <p:cNvSpPr>
            <a:spLocks noGrp="1"/>
          </p:cNvSpPr>
          <p:nvPr>
            <p:ph type="title"/>
          </p:nvPr>
        </p:nvSpPr>
        <p:spPr>
          <a:xfrm>
            <a:off x="1295400" y="2590800"/>
            <a:ext cx="7498080" cy="1143000"/>
          </a:xfrm>
        </p:spPr>
        <p:txBody>
          <a:bodyPr/>
          <a:lstStyle/>
          <a:p>
            <a:r>
              <a:rPr lang="en-US" dirty="0"/>
              <a:t>THANK YOU FOR COMING</a:t>
            </a:r>
          </a:p>
        </p:txBody>
      </p:sp>
    </p:spTree>
    <p:extLst>
      <p:ext uri="{BB962C8B-B14F-4D97-AF65-F5344CB8AC3E}">
        <p14:creationId xmlns:p14="http://schemas.microsoft.com/office/powerpoint/2010/main" val="1325318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1BFFD7-AA0F-46BC-8D56-B3B59F9BBA0D}"/>
              </a:ext>
            </a:extLst>
          </p:cNvPr>
          <p:cNvSpPr>
            <a:spLocks noGrp="1"/>
          </p:cNvSpPr>
          <p:nvPr>
            <p:ph type="ctrTitle"/>
          </p:nvPr>
        </p:nvSpPr>
        <p:spPr>
          <a:xfrm>
            <a:off x="1371600" y="2057400"/>
            <a:ext cx="7406640" cy="1472184"/>
          </a:xfrm>
        </p:spPr>
        <p:txBody>
          <a:bodyPr/>
          <a:lstStyle/>
          <a:p>
            <a:r>
              <a:rPr lang="en-US" dirty="0"/>
              <a:t>The HOA’s Board of Directors</a:t>
            </a:r>
          </a:p>
        </p:txBody>
      </p:sp>
    </p:spTree>
    <p:extLst>
      <p:ext uri="{BB962C8B-B14F-4D97-AF65-F5344CB8AC3E}">
        <p14:creationId xmlns:p14="http://schemas.microsoft.com/office/powerpoint/2010/main" val="89457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EFFC-0691-486D-8324-BC59886254FB}"/>
              </a:ext>
            </a:extLst>
          </p:cNvPr>
          <p:cNvSpPr>
            <a:spLocks noGrp="1"/>
          </p:cNvSpPr>
          <p:nvPr>
            <p:ph type="title"/>
          </p:nvPr>
        </p:nvSpPr>
        <p:spPr/>
        <p:txBody>
          <a:bodyPr/>
          <a:lstStyle/>
          <a:p>
            <a:r>
              <a:rPr lang="en-US" dirty="0"/>
              <a:t>“Welcome” and a Thank you</a:t>
            </a:r>
          </a:p>
        </p:txBody>
      </p:sp>
      <p:sp>
        <p:nvSpPr>
          <p:cNvPr id="3" name="Content Placeholder 2">
            <a:extLst>
              <a:ext uri="{FF2B5EF4-FFF2-40B4-BE49-F238E27FC236}">
                <a16:creationId xmlns:a16="http://schemas.microsoft.com/office/drawing/2014/main" id="{97E6DA05-B0AE-4450-B60A-00E96D4D19B2}"/>
              </a:ext>
            </a:extLst>
          </p:cNvPr>
          <p:cNvSpPr>
            <a:spLocks noGrp="1"/>
          </p:cNvSpPr>
          <p:nvPr>
            <p:ph sz="half" idx="1"/>
          </p:nvPr>
        </p:nvSpPr>
        <p:spPr>
          <a:xfrm>
            <a:off x="5352288" y="1613210"/>
            <a:ext cx="3657600" cy="4663440"/>
          </a:xfrm>
        </p:spPr>
        <p:txBody>
          <a:bodyPr>
            <a:normAutofit fontScale="92500" lnSpcReduction="10000"/>
          </a:bodyPr>
          <a:lstStyle/>
          <a:p>
            <a:pPr lvl="1">
              <a:buFont typeface="Wingdings" panose="05000000000000000000" pitchFamily="2" charset="2"/>
              <a:buChar char="v"/>
            </a:pPr>
            <a:r>
              <a:rPr lang="en-US" dirty="0"/>
              <a:t>Actively seeking new Board members and desire to establish both tenure and rotation of Board members and positions</a:t>
            </a:r>
          </a:p>
          <a:p>
            <a:pPr lvl="1"/>
            <a:endParaRPr lang="en-US" dirty="0"/>
          </a:p>
        </p:txBody>
      </p:sp>
      <p:sp>
        <p:nvSpPr>
          <p:cNvPr id="4" name="Content Placeholder 3">
            <a:extLst>
              <a:ext uri="{FF2B5EF4-FFF2-40B4-BE49-F238E27FC236}">
                <a16:creationId xmlns:a16="http://schemas.microsoft.com/office/drawing/2014/main" id="{A41947CF-0A6A-4CDC-A997-83E53C1BFC06}"/>
              </a:ext>
            </a:extLst>
          </p:cNvPr>
          <p:cNvSpPr>
            <a:spLocks noGrp="1"/>
          </p:cNvSpPr>
          <p:nvPr>
            <p:ph sz="half" idx="2"/>
          </p:nvPr>
        </p:nvSpPr>
        <p:spPr>
          <a:xfrm>
            <a:off x="1371600" y="1600200"/>
            <a:ext cx="3980688" cy="4663440"/>
          </a:xfrm>
        </p:spPr>
        <p:txBody>
          <a:bodyPr>
            <a:normAutofit fontScale="92500" lnSpcReduction="10000"/>
          </a:bodyPr>
          <a:lstStyle/>
          <a:p>
            <a:pPr lvl="1"/>
            <a:r>
              <a:rPr lang="en-US" dirty="0"/>
              <a:t>Current Board Members</a:t>
            </a:r>
          </a:p>
          <a:p>
            <a:pPr lvl="2"/>
            <a:r>
              <a:rPr lang="en-US" dirty="0"/>
              <a:t>Paul Dorius - President</a:t>
            </a:r>
          </a:p>
          <a:p>
            <a:pPr lvl="2"/>
            <a:r>
              <a:rPr lang="en-US" dirty="0"/>
              <a:t>Keiko Ito – Secretary /Communications</a:t>
            </a:r>
          </a:p>
          <a:p>
            <a:pPr lvl="2"/>
            <a:r>
              <a:rPr lang="en-US" dirty="0"/>
              <a:t>Adam </a:t>
            </a:r>
            <a:r>
              <a:rPr lang="en-US" dirty="0" err="1"/>
              <a:t>Noelck</a:t>
            </a:r>
            <a:r>
              <a:rPr lang="en-US" dirty="0"/>
              <a:t> – Finance</a:t>
            </a:r>
          </a:p>
          <a:p>
            <a:pPr lvl="2"/>
            <a:r>
              <a:rPr lang="en-US" dirty="0"/>
              <a:t>Susanne Barnes – Grounds</a:t>
            </a:r>
          </a:p>
          <a:p>
            <a:pPr lvl="2"/>
            <a:r>
              <a:rPr lang="en-US" dirty="0"/>
              <a:t>Steve Hicks – Buildings</a:t>
            </a:r>
          </a:p>
          <a:p>
            <a:pPr lvl="2"/>
            <a:r>
              <a:rPr lang="en-US" dirty="0"/>
              <a:t>Jack Creed – At Large, PMA</a:t>
            </a:r>
          </a:p>
          <a:p>
            <a:pPr lvl="2"/>
            <a:r>
              <a:rPr lang="en-US" dirty="0"/>
              <a:t>Todd Landis – At Large ***</a:t>
            </a:r>
          </a:p>
          <a:p>
            <a:pPr lvl="2"/>
            <a:endParaRPr lang="en-US" dirty="0"/>
          </a:p>
          <a:p>
            <a:pPr lvl="1"/>
            <a:r>
              <a:rPr lang="en-US" sz="3000" dirty="0"/>
              <a:t>Thank you</a:t>
            </a:r>
          </a:p>
          <a:p>
            <a:pPr lvl="1"/>
            <a:r>
              <a:rPr lang="en-US" dirty="0"/>
              <a:t>Don Crim – Resigned as Vice President</a:t>
            </a:r>
          </a:p>
          <a:p>
            <a:pPr marL="402336" lvl="1" indent="0">
              <a:buNone/>
            </a:pPr>
            <a:endParaRPr lang="en-US" dirty="0"/>
          </a:p>
          <a:p>
            <a:pPr lvl="2"/>
            <a:endParaRPr lang="en-US" dirty="0"/>
          </a:p>
        </p:txBody>
      </p:sp>
      <p:sp>
        <p:nvSpPr>
          <p:cNvPr id="5" name="TextBox 4">
            <a:extLst>
              <a:ext uri="{FF2B5EF4-FFF2-40B4-BE49-F238E27FC236}">
                <a16:creationId xmlns:a16="http://schemas.microsoft.com/office/drawing/2014/main" id="{AEC21723-6AB9-0572-2154-5B04C81B81AD}"/>
              </a:ext>
            </a:extLst>
          </p:cNvPr>
          <p:cNvSpPr txBox="1"/>
          <p:nvPr/>
        </p:nvSpPr>
        <p:spPr>
          <a:xfrm>
            <a:off x="585216" y="4024778"/>
            <a:ext cx="1524000" cy="461665"/>
          </a:xfrm>
          <a:prstGeom prst="rect">
            <a:avLst/>
          </a:prstGeom>
          <a:noFill/>
        </p:spPr>
        <p:txBody>
          <a:bodyPr wrap="square" rtlCol="0">
            <a:spAutoFit/>
          </a:bodyPr>
          <a:lstStyle/>
          <a:p>
            <a:r>
              <a:rPr lang="en-US" sz="2400" dirty="0"/>
              <a:t>Welcome</a:t>
            </a:r>
          </a:p>
        </p:txBody>
      </p:sp>
      <p:sp>
        <p:nvSpPr>
          <p:cNvPr id="6" name="TextBox 5">
            <a:extLst>
              <a:ext uri="{FF2B5EF4-FFF2-40B4-BE49-F238E27FC236}">
                <a16:creationId xmlns:a16="http://schemas.microsoft.com/office/drawing/2014/main" id="{C78C1F72-EC8E-2D18-666E-0C7EC05B975C}"/>
              </a:ext>
            </a:extLst>
          </p:cNvPr>
          <p:cNvSpPr txBox="1"/>
          <p:nvPr/>
        </p:nvSpPr>
        <p:spPr>
          <a:xfrm>
            <a:off x="585216" y="3716328"/>
            <a:ext cx="1524000" cy="461665"/>
          </a:xfrm>
          <a:prstGeom prst="rect">
            <a:avLst/>
          </a:prstGeom>
          <a:noFill/>
        </p:spPr>
        <p:txBody>
          <a:bodyPr wrap="square" rtlCol="0">
            <a:spAutoFit/>
          </a:bodyPr>
          <a:lstStyle/>
          <a:p>
            <a:r>
              <a:rPr lang="en-US" sz="2400" dirty="0"/>
              <a:t>Welcome</a:t>
            </a:r>
          </a:p>
        </p:txBody>
      </p:sp>
      <p:sp>
        <p:nvSpPr>
          <p:cNvPr id="7" name="TextBox 6">
            <a:extLst>
              <a:ext uri="{FF2B5EF4-FFF2-40B4-BE49-F238E27FC236}">
                <a16:creationId xmlns:a16="http://schemas.microsoft.com/office/drawing/2014/main" id="{6FA2A1DA-FE61-0CD0-E32F-22CCA2AD4E3A}"/>
              </a:ext>
            </a:extLst>
          </p:cNvPr>
          <p:cNvSpPr txBox="1"/>
          <p:nvPr/>
        </p:nvSpPr>
        <p:spPr>
          <a:xfrm>
            <a:off x="585216" y="2719028"/>
            <a:ext cx="1524000" cy="461665"/>
          </a:xfrm>
          <a:prstGeom prst="rect">
            <a:avLst/>
          </a:prstGeom>
          <a:noFill/>
        </p:spPr>
        <p:txBody>
          <a:bodyPr wrap="square" rtlCol="0">
            <a:spAutoFit/>
          </a:bodyPr>
          <a:lstStyle/>
          <a:p>
            <a:r>
              <a:rPr lang="en-US" sz="2400" dirty="0"/>
              <a:t>Welcome</a:t>
            </a:r>
          </a:p>
        </p:txBody>
      </p:sp>
    </p:spTree>
    <p:extLst>
      <p:ext uri="{BB962C8B-B14F-4D97-AF65-F5344CB8AC3E}">
        <p14:creationId xmlns:p14="http://schemas.microsoft.com/office/powerpoint/2010/main" val="173229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6DCC-DFE6-4DDA-975F-FEF75070F580}"/>
              </a:ext>
            </a:extLst>
          </p:cNvPr>
          <p:cNvSpPr>
            <a:spLocks noGrp="1"/>
          </p:cNvSpPr>
          <p:nvPr>
            <p:ph type="title"/>
          </p:nvPr>
        </p:nvSpPr>
        <p:spPr/>
        <p:txBody>
          <a:bodyPr>
            <a:normAutofit fontScale="90000"/>
          </a:bodyPr>
          <a:lstStyle/>
          <a:p>
            <a:r>
              <a:rPr lang="en-US" dirty="0"/>
              <a:t>2020-2021 Board Accomplishments</a:t>
            </a:r>
          </a:p>
        </p:txBody>
      </p:sp>
      <p:sp>
        <p:nvSpPr>
          <p:cNvPr id="3" name="Content Placeholder 2">
            <a:extLst>
              <a:ext uri="{FF2B5EF4-FFF2-40B4-BE49-F238E27FC236}">
                <a16:creationId xmlns:a16="http://schemas.microsoft.com/office/drawing/2014/main" id="{18EA9FAC-5BE2-4745-A288-6251FE9848F7}"/>
              </a:ext>
            </a:extLst>
          </p:cNvPr>
          <p:cNvSpPr>
            <a:spLocks noGrp="1"/>
          </p:cNvSpPr>
          <p:nvPr>
            <p:ph idx="1"/>
          </p:nvPr>
        </p:nvSpPr>
        <p:spPr/>
        <p:txBody>
          <a:bodyPr>
            <a:normAutofit/>
          </a:bodyPr>
          <a:lstStyle/>
          <a:p>
            <a:r>
              <a:rPr lang="en-US" dirty="0"/>
              <a:t>Continuing 5-year budget process</a:t>
            </a:r>
          </a:p>
          <a:p>
            <a:pPr lvl="1"/>
            <a:r>
              <a:rPr lang="en-US" sz="2400" dirty="0"/>
              <a:t>Anticipated budget impacts of cost increases</a:t>
            </a:r>
          </a:p>
          <a:p>
            <a:pPr marL="658368" lvl="2" indent="0">
              <a:buNone/>
            </a:pPr>
            <a:r>
              <a:rPr lang="en-US" dirty="0"/>
              <a:t>Ended year under budget (revised 7-2021)</a:t>
            </a:r>
          </a:p>
          <a:p>
            <a:pPr marL="658368" lvl="2" indent="0">
              <a:buNone/>
            </a:pPr>
            <a:r>
              <a:rPr lang="en-US" dirty="0"/>
              <a:t>Bolstered Reserves closer to Study requirements</a:t>
            </a:r>
          </a:p>
          <a:p>
            <a:pPr marL="658368" lvl="2" indent="0">
              <a:buNone/>
            </a:pPr>
            <a:r>
              <a:rPr lang="en-US" dirty="0"/>
              <a:t>Thanks to Members for supporting Dues increase</a:t>
            </a:r>
          </a:p>
          <a:p>
            <a:r>
              <a:rPr lang="en-US" dirty="0"/>
              <a:t>Updated HOA Insurance policy</a:t>
            </a:r>
          </a:p>
          <a:p>
            <a:r>
              <a:rPr lang="en-US" dirty="0"/>
              <a:t>Published Quarterly newsletters</a:t>
            </a:r>
          </a:p>
          <a:p>
            <a:r>
              <a:rPr lang="en-US" dirty="0"/>
              <a:t>Continued New Owner welcome package</a:t>
            </a:r>
          </a:p>
          <a:p>
            <a:r>
              <a:rPr lang="en-US" dirty="0"/>
              <a:t>More responsive communications</a:t>
            </a:r>
          </a:p>
          <a:p>
            <a:endParaRPr lang="en-US" dirty="0"/>
          </a:p>
          <a:p>
            <a:endParaRPr lang="en-US" dirty="0"/>
          </a:p>
          <a:p>
            <a:pPr marL="82296" indent="0">
              <a:buNone/>
            </a:pPr>
            <a:endParaRPr lang="en-US" dirty="0"/>
          </a:p>
        </p:txBody>
      </p:sp>
    </p:spTree>
    <p:extLst>
      <p:ext uri="{BB962C8B-B14F-4D97-AF65-F5344CB8AC3E}">
        <p14:creationId xmlns:p14="http://schemas.microsoft.com/office/powerpoint/2010/main" val="283901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EE66-A987-EE72-32EC-F001E5BFED6D}"/>
              </a:ext>
            </a:extLst>
          </p:cNvPr>
          <p:cNvSpPr>
            <a:spLocks noGrp="1"/>
          </p:cNvSpPr>
          <p:nvPr>
            <p:ph type="title"/>
          </p:nvPr>
        </p:nvSpPr>
        <p:spPr>
          <a:xfrm>
            <a:off x="1435608" y="762000"/>
            <a:ext cx="7498080" cy="944562"/>
          </a:xfrm>
        </p:spPr>
        <p:txBody>
          <a:bodyPr>
            <a:normAutofit fontScale="90000"/>
          </a:bodyPr>
          <a:lstStyle/>
          <a:p>
            <a:r>
              <a:rPr lang="en-US" dirty="0"/>
              <a:t>Discussion on Elections</a:t>
            </a:r>
            <a:br>
              <a:rPr lang="en-US" dirty="0"/>
            </a:br>
            <a:endParaRPr lang="en-US" dirty="0"/>
          </a:p>
        </p:txBody>
      </p:sp>
      <p:sp>
        <p:nvSpPr>
          <p:cNvPr id="3" name="Content Placeholder 2">
            <a:extLst>
              <a:ext uri="{FF2B5EF4-FFF2-40B4-BE49-F238E27FC236}">
                <a16:creationId xmlns:a16="http://schemas.microsoft.com/office/drawing/2014/main" id="{99A87C53-782D-CB13-EBB9-96545EDE9722}"/>
              </a:ext>
            </a:extLst>
          </p:cNvPr>
          <p:cNvSpPr>
            <a:spLocks noGrp="1"/>
          </p:cNvSpPr>
          <p:nvPr>
            <p:ph idx="1"/>
          </p:nvPr>
        </p:nvSpPr>
        <p:spPr/>
        <p:txBody>
          <a:bodyPr/>
          <a:lstStyle/>
          <a:p>
            <a:pPr lvl="1"/>
            <a:r>
              <a:rPr lang="en-US" dirty="0"/>
              <a:t>We need to have a discussion about our Elections, our candidates, our process</a:t>
            </a:r>
          </a:p>
          <a:p>
            <a:pPr lvl="1"/>
            <a:endParaRPr lang="en-US" dirty="0"/>
          </a:p>
          <a:p>
            <a:pPr lvl="1"/>
            <a:r>
              <a:rPr lang="en-US" dirty="0"/>
              <a:t>But…… Later in the meeting.</a:t>
            </a:r>
          </a:p>
          <a:p>
            <a:pPr marL="82296" indent="0">
              <a:buNone/>
            </a:pPr>
            <a:endParaRPr lang="en-US" dirty="0"/>
          </a:p>
        </p:txBody>
      </p:sp>
    </p:spTree>
    <p:extLst>
      <p:ext uri="{BB962C8B-B14F-4D97-AF65-F5344CB8AC3E}">
        <p14:creationId xmlns:p14="http://schemas.microsoft.com/office/powerpoint/2010/main" val="227864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CD9B-5ED0-4EBA-9BA0-A4B9646B2033}"/>
              </a:ext>
            </a:extLst>
          </p:cNvPr>
          <p:cNvSpPr>
            <a:spLocks noGrp="1"/>
          </p:cNvSpPr>
          <p:nvPr>
            <p:ph type="title"/>
          </p:nvPr>
        </p:nvSpPr>
        <p:spPr>
          <a:xfrm>
            <a:off x="1828800" y="2438400"/>
            <a:ext cx="6858000" cy="1143000"/>
          </a:xfrm>
        </p:spPr>
        <p:txBody>
          <a:bodyPr/>
          <a:lstStyle/>
          <a:p>
            <a:r>
              <a:rPr lang="en-US" dirty="0"/>
              <a:t>HOA Finances and Outlook</a:t>
            </a:r>
          </a:p>
        </p:txBody>
      </p:sp>
    </p:spTree>
    <p:extLst>
      <p:ext uri="{BB962C8B-B14F-4D97-AF65-F5344CB8AC3E}">
        <p14:creationId xmlns:p14="http://schemas.microsoft.com/office/powerpoint/2010/main" val="1468195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E5928-5ADD-48D9-B066-3BB05BC73E63}"/>
              </a:ext>
            </a:extLst>
          </p:cNvPr>
          <p:cNvSpPr>
            <a:spLocks noGrp="1"/>
          </p:cNvSpPr>
          <p:nvPr>
            <p:ph type="ctrTitle"/>
          </p:nvPr>
        </p:nvSpPr>
        <p:spPr>
          <a:xfrm>
            <a:off x="1403873" y="457200"/>
            <a:ext cx="7406640" cy="762000"/>
          </a:xfrm>
        </p:spPr>
        <p:txBody>
          <a:bodyPr>
            <a:normAutofit/>
          </a:bodyPr>
          <a:lstStyle/>
          <a:p>
            <a:r>
              <a:rPr lang="en-US" dirty="0"/>
              <a:t>Financial Components</a:t>
            </a:r>
          </a:p>
        </p:txBody>
      </p:sp>
      <p:sp>
        <p:nvSpPr>
          <p:cNvPr id="3" name="Subtitle 2">
            <a:extLst>
              <a:ext uri="{FF2B5EF4-FFF2-40B4-BE49-F238E27FC236}">
                <a16:creationId xmlns:a16="http://schemas.microsoft.com/office/drawing/2014/main" id="{654F408D-1958-4700-895E-817CB7450153}"/>
              </a:ext>
            </a:extLst>
          </p:cNvPr>
          <p:cNvSpPr>
            <a:spLocks noGrp="1"/>
          </p:cNvSpPr>
          <p:nvPr>
            <p:ph type="subTitle" idx="1"/>
          </p:nvPr>
        </p:nvSpPr>
        <p:spPr>
          <a:xfrm>
            <a:off x="1432560" y="1524000"/>
            <a:ext cx="7406640" cy="4648200"/>
          </a:xfrm>
        </p:spPr>
        <p:txBody>
          <a:bodyPr>
            <a:normAutofit fontScale="77500" lnSpcReduction="20000"/>
          </a:bodyPr>
          <a:lstStyle/>
          <a:p>
            <a:endParaRPr lang="en-US" dirty="0"/>
          </a:p>
          <a:p>
            <a:r>
              <a:rPr lang="en-US" dirty="0"/>
              <a:t>Reserve Accounts</a:t>
            </a:r>
          </a:p>
          <a:p>
            <a:r>
              <a:rPr lang="en-US" dirty="0"/>
              <a:t>	State Mandated Reserve Study</a:t>
            </a:r>
          </a:p>
          <a:p>
            <a:r>
              <a:rPr lang="en-US" dirty="0"/>
              <a:t>	3 Year Cycle of Study and then refresh</a:t>
            </a:r>
          </a:p>
          <a:p>
            <a:endParaRPr lang="en-US" dirty="0"/>
          </a:p>
          <a:p>
            <a:r>
              <a:rPr lang="en-US" dirty="0"/>
              <a:t>Operating Cash – Same starting base each year</a:t>
            </a:r>
          </a:p>
          <a:p>
            <a:endParaRPr lang="en-US" dirty="0"/>
          </a:p>
          <a:p>
            <a:r>
              <a:rPr lang="en-US" dirty="0"/>
              <a:t>Operating Budgets</a:t>
            </a:r>
          </a:p>
          <a:p>
            <a:r>
              <a:rPr lang="en-US" dirty="0"/>
              <a:t>	Plans vs Reality</a:t>
            </a:r>
          </a:p>
          <a:p>
            <a:endParaRPr lang="en-US" dirty="0"/>
          </a:p>
          <a:p>
            <a:r>
              <a:rPr lang="en-US" dirty="0"/>
              <a:t>Funding Mechanisms</a:t>
            </a:r>
          </a:p>
          <a:p>
            <a:r>
              <a:rPr lang="en-US" dirty="0"/>
              <a:t>	Dues plus other minor incomes</a:t>
            </a:r>
          </a:p>
          <a:p>
            <a:r>
              <a:rPr lang="en-US" dirty="0"/>
              <a:t>	Assessments</a:t>
            </a:r>
          </a:p>
          <a:p>
            <a:r>
              <a:rPr lang="en-US" dirty="0"/>
              <a:t>	Sale of Assets</a:t>
            </a:r>
          </a:p>
        </p:txBody>
      </p:sp>
    </p:spTree>
    <p:extLst>
      <p:ext uri="{BB962C8B-B14F-4D97-AF65-F5344CB8AC3E}">
        <p14:creationId xmlns:p14="http://schemas.microsoft.com/office/powerpoint/2010/main" val="756408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28164</TotalTime>
  <Words>1974</Words>
  <Application>Microsoft Office PowerPoint</Application>
  <PresentationFormat>On-screen Show (4:3)</PresentationFormat>
  <Paragraphs>258</Paragraphs>
  <Slides>35</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Gill Sans MT</vt:lpstr>
      <vt:lpstr>Verdana</vt:lpstr>
      <vt:lpstr>Wingdings</vt:lpstr>
      <vt:lpstr>Wingdings 2</vt:lpstr>
      <vt:lpstr>Solstice</vt:lpstr>
      <vt:lpstr>Worksheet</vt:lpstr>
      <vt:lpstr>Elk Run Phase IV HomeOwners Association </vt:lpstr>
      <vt:lpstr>AGENDA</vt:lpstr>
      <vt:lpstr>Mission Statement</vt:lpstr>
      <vt:lpstr>The HOA’s Board of Directors</vt:lpstr>
      <vt:lpstr>“Welcome” and a Thank you</vt:lpstr>
      <vt:lpstr>2020-2021 Board Accomplishments</vt:lpstr>
      <vt:lpstr>Discussion on Elections </vt:lpstr>
      <vt:lpstr>HOA Finances and Outlook</vt:lpstr>
      <vt:lpstr>Financial Components</vt:lpstr>
      <vt:lpstr>PowerPoint Presentation</vt:lpstr>
      <vt:lpstr>Reserve Study Recommended Funding</vt:lpstr>
      <vt:lpstr>Reserve Accounts</vt:lpstr>
      <vt:lpstr>Operating Cash Account</vt:lpstr>
      <vt:lpstr>2022 Planned 5 Year Budget </vt:lpstr>
      <vt:lpstr>Key Take-aways from Finances</vt:lpstr>
      <vt:lpstr>Building Maintenance and Issues</vt:lpstr>
      <vt:lpstr>Building Maintenance and Painting Phase and Color Scheme</vt:lpstr>
      <vt:lpstr>Building Maintenance and Painting Cost Schedule</vt:lpstr>
      <vt:lpstr>Building Maintenance and Painting Future Capital Expenditures</vt:lpstr>
      <vt:lpstr>Potential Issues</vt:lpstr>
      <vt:lpstr>PowerPoint Presentation</vt:lpstr>
      <vt:lpstr>PowerPoint Presentation</vt:lpstr>
      <vt:lpstr>Landscaping and Snow Removal</vt:lpstr>
      <vt:lpstr>Community Garden</vt:lpstr>
      <vt:lpstr>Cautionary Tale</vt:lpstr>
      <vt:lpstr>HOA Policies and trials</vt:lpstr>
      <vt:lpstr>Elk Run Phase IV Signage Proposal and Vote</vt:lpstr>
      <vt:lpstr>Modified Winter Parking Rules Proposal and Vote</vt:lpstr>
      <vt:lpstr>Modified Winter Parking Rules (continued)</vt:lpstr>
      <vt:lpstr>Modified Winter Parking Rules Form</vt:lpstr>
      <vt:lpstr>NOW, Back to  The HOA’s Board of Directors</vt:lpstr>
      <vt:lpstr>Board Composition and Initiatives</vt:lpstr>
      <vt:lpstr>Discussion on Elections </vt:lpstr>
      <vt:lpstr>Other subjects and interests</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Crim</dc:creator>
  <cp:lastModifiedBy>Paul Dorius</cp:lastModifiedBy>
  <cp:revision>78</cp:revision>
  <cp:lastPrinted>2020-12-15T22:07:03Z</cp:lastPrinted>
  <dcterms:created xsi:type="dcterms:W3CDTF">2020-12-15T19:29:05Z</dcterms:created>
  <dcterms:modified xsi:type="dcterms:W3CDTF">2022-06-15T18:44:33Z</dcterms:modified>
</cp:coreProperties>
</file>