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9144000"/>
  <p:notesSz cx="6858000" cy="9313850"/>
  <p:embeddedFontLst>
    <p:embeddedFont>
      <p:font typeface="Gill Sans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hhMak3wv5fMgXlgOnRGlCpY2kDO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Elk Run Phase 4 HO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174109-7F1F-4863-BF5B-B7E3AFCCBA75}">
  <a:tblStyle styleId="{AD174109-7F1F-4863-BF5B-B7E3AFCCBA7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GillSans-bold.fntdata"/><Relationship Id="rId12" Type="http://schemas.openxmlformats.org/officeDocument/2006/relationships/slide" Target="slides/slide5.xml"/><Relationship Id="rId34" Type="http://schemas.openxmlformats.org/officeDocument/2006/relationships/font" Target="fonts/GillSans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6-27T21:17:13.511">
    <p:pos x="904" y="912"/>
    <p:text>Tina had commented on the ???? before. Do we have an updated number?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jiCLzM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6-27T21:25:39.971">
    <p:pos x="6000" y="0"/>
    <p:text>Com Garden "COSTS." There may be ?s about how much it has cost the HOA so far. Can we gather and compile what we;'ve spent so far?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0jiCLz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7138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 txBox="1"/>
          <p:nvPr>
            <p:ph idx="12" type="sldNum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 txBox="1"/>
          <p:nvPr>
            <p:ph idx="12" type="sldNum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 txBox="1"/>
          <p:nvPr>
            <p:ph idx="12" type="sldNum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b09bb9b08_0_0:notes"/>
          <p:cNvSpPr/>
          <p:nvPr>
            <p:ph idx="2" type="sldImg"/>
          </p:nvPr>
        </p:nvSpPr>
        <p:spPr>
          <a:xfrm>
            <a:off x="1333500" y="1163638"/>
            <a:ext cx="4191000" cy="3143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2b09bb9b08_0_0:notes"/>
          <p:cNvSpPr txBox="1"/>
          <p:nvPr>
            <p:ph idx="1" type="body"/>
          </p:nvPr>
        </p:nvSpPr>
        <p:spPr>
          <a:xfrm>
            <a:off x="685800" y="4481513"/>
            <a:ext cx="54864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2b09bb9b08_0_0:notes"/>
          <p:cNvSpPr txBox="1"/>
          <p:nvPr>
            <p:ph idx="12" type="sldNum"/>
          </p:nvPr>
        </p:nvSpPr>
        <p:spPr>
          <a:xfrm>
            <a:off x="3884613" y="8847138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8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20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:notes"/>
          <p:cNvSpPr txBox="1"/>
          <p:nvPr>
            <p:ph idx="12" type="sldNum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4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9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0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6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8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333500" y="1163638"/>
            <a:ext cx="4191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2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1"/>
          <p:cNvSpPr txBox="1"/>
          <p:nvPr>
            <p:ph idx="1" type="body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1" name="Google Shape;91;p4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2"/>
          <p:cNvSpPr txBox="1"/>
          <p:nvPr>
            <p:ph type="title"/>
          </p:nvPr>
        </p:nvSpPr>
        <p:spPr>
          <a:xfrm rot="5400000">
            <a:off x="4846638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" type="body"/>
          </p:nvPr>
        </p:nvSpPr>
        <p:spPr>
          <a:xfrm rot="5400000">
            <a:off x="9985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3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33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Google Shape;43;p35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35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3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Google Shape;50;p35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b="1"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" type="body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2" type="body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4" type="body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3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38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b="1" sz="2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b="1"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40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rm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40"/>
          <p:cNvSpPr/>
          <p:nvPr>
            <p:ph idx="2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85" name="Google Shape;85;p40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EAD8B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40"/>
          <p:cNvSpPr/>
          <p:nvPr/>
        </p:nvSpPr>
        <p:spPr>
          <a:xfrm flipH="1" rot="2103354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40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xy" tx="0" sx="90000" ty="0" sy="9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9F3">
              <a:alpha val="32941"/>
            </a:srgbClr>
          </a:solidFill>
          <a:ln cap="rnd" cmpd="sng" w="9525">
            <a:solidFill>
              <a:srgbClr val="D1C1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3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cap="rnd" cmpd="sng" w="27300">
            <a:solidFill>
              <a:srgbClr val="FFF5D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400">
              <a:srgbClr val="ADA48C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3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3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3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1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3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3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" name="Google Shape;18;p3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1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complexsolutionsltd.com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title"/>
          </p:nvPr>
        </p:nvSpPr>
        <p:spPr>
          <a:xfrm>
            <a:off x="1203960" y="83820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Gill Sans"/>
              <a:buNone/>
            </a:pPr>
            <a:r>
              <a:rPr lang="en-US"/>
              <a:t>Elk Run Phase IV</a:t>
            </a:r>
            <a:br>
              <a:rPr lang="en-US"/>
            </a:br>
            <a:r>
              <a:rPr lang="en-US"/>
              <a:t>Homeowners’ Association	</a:t>
            </a:r>
            <a:endParaRPr/>
          </a:p>
        </p:txBody>
      </p:sp>
      <p:sp>
        <p:nvSpPr>
          <p:cNvPr id="105" name="Google Shape;105;p1"/>
          <p:cNvSpPr txBox="1"/>
          <p:nvPr>
            <p:ph idx="1" type="body"/>
          </p:nvPr>
        </p:nvSpPr>
        <p:spPr>
          <a:xfrm>
            <a:off x="2057400" y="2362200"/>
            <a:ext cx="526999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/>
              <a:t>Annual Members Meeting</a:t>
            </a:r>
            <a:endParaRPr sz="120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0"/>
              <a:t>June 28, 2023</a:t>
            </a:r>
            <a:endParaRPr sz="120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0"/>
              <a:t>6:30 PM Light Refreshments</a:t>
            </a:r>
            <a:endParaRPr sz="12000"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0"/>
              <a:t>7:00 PM Meeting</a:t>
            </a:r>
            <a:endParaRPr sz="12000"/>
          </a:p>
          <a:p>
            <a:pPr indent="-133096" lvl="0" marL="36576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8229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8229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1905000" y="4572000"/>
            <a:ext cx="6569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2023 Plan, Budget, Projections, and Focus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1828800" y="24384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HOA Finances and Outlook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ctrTitle"/>
          </p:nvPr>
        </p:nvSpPr>
        <p:spPr>
          <a:xfrm>
            <a:off x="1403873" y="457200"/>
            <a:ext cx="740664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Financial Components</a:t>
            </a:r>
            <a:endParaRPr/>
          </a:p>
        </p:txBody>
      </p:sp>
      <p:sp>
        <p:nvSpPr>
          <p:cNvPr id="168" name="Google Shape;168;p9"/>
          <p:cNvSpPr txBox="1"/>
          <p:nvPr>
            <p:ph idx="1" type="subTitle"/>
          </p:nvPr>
        </p:nvSpPr>
        <p:spPr>
          <a:xfrm>
            <a:off x="1432560" y="1524000"/>
            <a:ext cx="740664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 fontScale="77500" lnSpcReduction="20000"/>
          </a:bodyPr>
          <a:lstStyle/>
          <a:p>
            <a:pPr indent="0" lvl="0" marL="274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/>
              <a:t>Reserve Accounts</a:t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/>
              <a:t>	State Mandated Reserve Study</a:t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/>
              <a:t>	3 Year Cycle of Study and then refresh</a:t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/>
              <a:t>Operating Cash – Same starting base each year</a:t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/>
              <a:t>Operating Budgets</a:t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/>
              <a:t>	Plans vs Reality</a:t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/>
              <a:t>Funding Mechanisms</a:t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/>
              <a:t>	Dues plus other minor incomes</a:t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/>
              <a:t>	Assessments</a:t>
            </a:r>
            <a:endParaRPr/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9999"/>
              <a:buNone/>
            </a:pPr>
            <a:r>
              <a:rPr lang="en-US"/>
              <a:t>	Sale of Assets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1435608" y="1"/>
            <a:ext cx="6946392" cy="7155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Elk Run at Pinebrook - Phase IV</a:t>
            </a:r>
            <a:endParaRPr/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Level 2 Reserve Study</a:t>
            </a:r>
            <a:endParaRPr/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Report Period – 01/01/2021 – 12/31/2021</a:t>
            </a:r>
            <a:endParaRPr/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	   </a:t>
            </a:r>
            <a:r>
              <a:rPr b="1" i="0" lang="en-US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Client Reference Number		            	12761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     Property Type                  	            		Townhouse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     Number of Units                            		40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     Fiscal Year End                            		12/31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	     Type of Study        		                       Update w/Site Visit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	     Date of Property Inspection                            	11/6/2020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	     Prepared By                      	                       Dale Gifford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	     Analysis Method                    	            	Cash Flow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	     Funding Goal                      	                       Full Funding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50" u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r>
              <a:rPr b="1" i="0" lang="en-US" sz="9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Report prepared on – Monday, December 14,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</a:t>
            </a:r>
            <a:endParaRPr b="1" i="0" sz="1100" u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2232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2232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TEL: (888) 356-3783 | Fax: (866) 279-9662 </a:t>
            </a:r>
            <a:endParaRPr/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WWW.COMPLEXSOLUTIONSLTD.Com</a:t>
            </a:r>
            <a:endParaRPr b="0" i="0" sz="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188720" y="0"/>
            <a:ext cx="7498080" cy="6858000"/>
          </a:xfrm>
          <a:prstGeom prst="rect">
            <a:avLst/>
          </a:prstGeom>
          <a:noFill/>
          <a:ln cap="flat" cmpd="sng" w="25400">
            <a:solidFill>
              <a:srgbClr val="D496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7599" y="5633651"/>
            <a:ext cx="1760322" cy="87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/>
          <p:nvPr/>
        </p:nvSpPr>
        <p:spPr>
          <a:xfrm>
            <a:off x="1435608" y="6019800"/>
            <a:ext cx="9265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Draft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87876" y="609600"/>
            <a:ext cx="3962400" cy="151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87878" y="1985715"/>
            <a:ext cx="3962398" cy="1510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>
            <p:ph type="title"/>
          </p:nvPr>
        </p:nvSpPr>
        <p:spPr>
          <a:xfrm>
            <a:off x="10668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Gill Sans"/>
              <a:buNone/>
            </a:pPr>
            <a:r>
              <a:rPr lang="en-US"/>
              <a:t>Reserve Study Recommended Funding</a:t>
            </a:r>
            <a:endParaRPr/>
          </a:p>
        </p:txBody>
      </p:sp>
      <p:pic>
        <p:nvPicPr>
          <p:cNvPr id="184" name="Google Shape;18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600200"/>
            <a:ext cx="7848600" cy="2141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1328086" y="31845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Reserve Accounts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1451530" y="961200"/>
            <a:ext cx="7251192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Roofing Reserve (Acct 3903)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Starting Balance		$76,769.31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Current Balance (June 1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</a:t>
            </a: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)J	$67,662.88	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Insurance Deductible Reserve (Acct 3911)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Starting Balance		$0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Current Balance		$30,663.72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General Maintenance Reserve (Acct 3938)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Starting Balance		$0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Current Balance		$17,519.14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Concrete/Drive Reserve (Acct 3946)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Starting Balance		$135,265.75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Current Balance		$135,502.01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Buildings/Paint Reserve (Acc 3954)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Starting Balance		$122,103.41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Current Balance		$113,951.00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Total Reserves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Starting Balance		$334,138.47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Current Balance		$365,298.75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Operating Cash Account</a:t>
            </a:r>
            <a:endParaRPr/>
          </a:p>
        </p:txBody>
      </p:sp>
      <p:sp>
        <p:nvSpPr>
          <p:cNvPr id="196" name="Google Shape;196;p13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Operating (Acct 0520)</a:t>
            </a:r>
            <a:endParaRPr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n-US"/>
              <a:t>12-31-2022 Starting Balance 		$87,887.16</a:t>
            </a:r>
            <a:endParaRPr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n-US"/>
              <a:t>Resets at start of each year at $45,000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/>
              <a:t>All excess funds are distributed into Reserve accounts</a:t>
            </a:r>
            <a:endParaRPr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en-US"/>
              <a:t>5-31 Current balance is $37,120.00</a:t>
            </a:r>
            <a:endParaRPr/>
          </a:p>
          <a:p>
            <a:pPr indent="-182879" lvl="8" marL="213055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 $57,021.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33</a:t>
            </a:r>
            <a:r>
              <a:rPr lang="en-US"/>
              <a:t> ???????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>
            <p:ph type="title"/>
          </p:nvPr>
        </p:nvSpPr>
        <p:spPr>
          <a:xfrm>
            <a:off x="1644650" y="71165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2023 Planned 5 Year Budget	</a:t>
            </a:r>
            <a:endParaRPr/>
          </a:p>
        </p:txBody>
      </p:sp>
      <p:graphicFrame>
        <p:nvGraphicFramePr>
          <p:cNvPr id="203" name="Google Shape;203;p14"/>
          <p:cNvGraphicFramePr/>
          <p:nvPr/>
        </p:nvGraphicFramePr>
        <p:xfrm>
          <a:off x="1295401" y="12141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{AD174109-7F1F-4863-BF5B-B7E3AFCCBA75}</a:tableStyleId>
              </a:tblPr>
              <a:tblGrid>
                <a:gridCol w="1737700"/>
                <a:gridCol w="54475"/>
                <a:gridCol w="877375"/>
                <a:gridCol w="136300"/>
                <a:gridCol w="672925"/>
                <a:gridCol w="193075"/>
                <a:gridCol w="672925"/>
                <a:gridCol w="204425"/>
                <a:gridCol w="638875"/>
                <a:gridCol w="230000"/>
                <a:gridCol w="670100"/>
                <a:gridCol w="195925"/>
                <a:gridCol w="545175"/>
                <a:gridCol w="124925"/>
                <a:gridCol w="545175"/>
              </a:tblGrid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3% YOY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3% YOY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3% YOY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3% YOY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3% YOY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3% YOY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3% YOY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INCOME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$172,000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$184,000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$184,000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$184,000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$184,000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$184,000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$184,000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Proxy Fee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$309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$318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$328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$338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$348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$358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$369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Interest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 Fees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$651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$670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$691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$711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$777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Reinvestment Fees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$361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$371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$382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$394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$418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$418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$430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Collection Fees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 INCOME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$173,351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$185,392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$185,434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$185,477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$185,556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$185,567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$185,614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OPERATING EXPENSES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Copies&amp;Postage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Prof.Service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$1,154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$1,188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$1,224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$1,261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$1,337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$1,377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$1,419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Board Services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$10,702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$11,023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$11,353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$11,694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$12,406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$12,778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$13,162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Taxes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Gen. Operating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$141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Insur. Master Policy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$15,925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$16,403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$16,895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$17,402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$17,924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$19,015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$19,586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Insur. D&amp;O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$1,484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$1,529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$1,575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$1,622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$1,721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$1,772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$1,825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Legal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$1,530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$1,575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$1,623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$1,671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$1,773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$1,826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$1,881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Accounting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$5,459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$5,623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$5,791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$5,965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$6,328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$6,518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$6,714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Maint. &amp; Repairs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$808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$832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$857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$882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$936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$964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$993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Fire Sprinklers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$2,988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$3,078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$3,170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$3,265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$3,464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$3,568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$3,675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Landscaping Cont.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$55,000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$58,350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$38,350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$39,501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$40,686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$41,906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$43,163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Landscaping Sprinklers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$1,167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$1,202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$1,238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$1,275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$1,353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$1,393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$1,435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Tree Spray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$874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$901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$928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$956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$1,014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$1,044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$1,075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Landscaping Fert.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$1,140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$1,174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$1,210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$1,246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$1,322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$1,361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$1,402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Snow Removal Contract*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$21,750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$22,403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$23,075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$23,767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$24,480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Snow Removal Extra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$4,820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$4,965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$5,114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$5,267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$5,588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$5,756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$5,928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Electricity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$159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$168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$173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$189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$195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$6,269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$6,457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$6,650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$6,850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$7,267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$7,485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$7,710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EXPENSE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$110,103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$115,106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$118,559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$122,116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$127,102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$131,469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$135,413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5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9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OPERATING INCOME 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$63,248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$70,286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48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$66,875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$63,361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$58,454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$54,098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7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$50,201</a:t>
                      </a:r>
                      <a:endParaRPr/>
                    </a:p>
                  </a:txBody>
                  <a:tcPr marT="5825" marB="0" marR="5825" marL="58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4" name="Google Shape;204;p14"/>
          <p:cNvSpPr txBox="1"/>
          <p:nvPr/>
        </p:nvSpPr>
        <p:spPr>
          <a:xfrm>
            <a:off x="1143000" y="990600"/>
            <a:ext cx="7772399" cy="5410200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Key Take-aways from Finances</a:t>
            </a:r>
            <a:endParaRPr/>
          </a:p>
        </p:txBody>
      </p:sp>
      <p:sp>
        <p:nvSpPr>
          <p:cNvPr id="211" name="Google Shape;211;p15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en-US"/>
              <a:t>Dues Increase in 2021 helped to allowed handling of increased expenses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en-US"/>
              <a:t>Budget Forecasts are not set in stone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</a:pPr>
            <a:r>
              <a:rPr lang="en-US"/>
              <a:t>Snow removal was double original budgets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</a:pPr>
            <a:r>
              <a:rPr lang="en-US"/>
              <a:t>Landscaping may help recover on that a bit.</a:t>
            </a:r>
            <a:endParaRPr/>
          </a:p>
        </p:txBody>
      </p:sp>
      <p:sp>
        <p:nvSpPr>
          <p:cNvPr id="212" name="Google Shape;212;p15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en-US"/>
              <a:t>Reserves remain strong and are in great shape</a:t>
            </a:r>
            <a:endParaRPr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</a:pPr>
            <a:r>
              <a:rPr lang="en-US"/>
              <a:t>Vigilance will continue to be warranted and necessary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>
            <p:ph type="ctrTitle"/>
          </p:nvPr>
        </p:nvSpPr>
        <p:spPr>
          <a:xfrm>
            <a:off x="1524000" y="2286000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Building Maintenance and Issues</a:t>
            </a:r>
            <a:endParaRPr/>
          </a:p>
        </p:txBody>
      </p:sp>
      <p:pic>
        <p:nvPicPr>
          <p:cNvPr descr="House with solid fill" id="218" name="Google Shape;2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3886200"/>
            <a:ext cx="2057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Gill Sans"/>
              <a:buNone/>
            </a:pPr>
            <a:r>
              <a:rPr lang="en-US" sz="3600"/>
              <a:t>Building Maintenance and Painting</a:t>
            </a:r>
            <a:br>
              <a:rPr lang="en-US" sz="3600"/>
            </a:br>
            <a:endParaRPr sz="3600"/>
          </a:p>
        </p:txBody>
      </p:sp>
      <p:sp>
        <p:nvSpPr>
          <p:cNvPr id="225" name="Google Shape;225;p17"/>
          <p:cNvSpPr txBox="1"/>
          <p:nvPr/>
        </p:nvSpPr>
        <p:spPr>
          <a:xfrm>
            <a:off x="1311100" y="1121725"/>
            <a:ext cx="74127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Siding and Trim Maintenance, Touch-Up/Repair Only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No Full Building Painting this year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Maintenance List has been sent to all homeowners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Please respond by via e-mail by July 1, 2023 if there are any discrepancies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Last 2 weeks of July through first 2 weeks of August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Will evaluate in Spring 2024 if a building requires full painting.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>
          <a:xfrm>
            <a:off x="4267200" y="274638"/>
            <a:ext cx="46664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12" name="Google Shape;112;p2"/>
          <p:cNvSpPr txBox="1"/>
          <p:nvPr>
            <p:ph idx="1" type="body"/>
          </p:nvPr>
        </p:nvSpPr>
        <p:spPr>
          <a:xfrm>
            <a:off x="1435608" y="1028700"/>
            <a:ext cx="7498080" cy="555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Issues</a:t>
            </a:r>
            <a:endParaRPr/>
          </a:p>
          <a:p>
            <a:pPr indent="-211073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Mission</a:t>
            </a:r>
            <a:endParaRPr/>
          </a:p>
          <a:p>
            <a:pPr indent="-211073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Board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Finances</a:t>
            </a:r>
            <a:endParaRPr/>
          </a:p>
          <a:p>
            <a:pPr indent="-211073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Reserve Changes made</a:t>
            </a:r>
            <a:endParaRPr/>
          </a:p>
          <a:p>
            <a:pPr indent="-211073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Budgeting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Building Maintenance and Issues</a:t>
            </a:r>
            <a:endParaRPr/>
          </a:p>
          <a:p>
            <a:pPr indent="-211073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Paint and Carpentry schedule</a:t>
            </a:r>
            <a:endParaRPr/>
          </a:p>
          <a:p>
            <a:pPr indent="-211073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Fire Suppression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Grounds</a:t>
            </a:r>
            <a:endParaRPr/>
          </a:p>
          <a:p>
            <a:pPr indent="-211073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Landscaping and Snow Removal</a:t>
            </a:r>
            <a:endParaRPr/>
          </a:p>
          <a:p>
            <a:pPr indent="-211073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Community Garden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Member Vote on Board Members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Open discussion</a:t>
            </a:r>
            <a:endParaRPr/>
          </a:p>
          <a:p>
            <a:pPr indent="0" lvl="1" marL="402336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8661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b09bb9b08_0_0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Gill Sans"/>
              <a:buNone/>
            </a:pPr>
            <a:r>
              <a:rPr lang="en-US" sz="3600"/>
              <a:t>Building Maintenance and Painting</a:t>
            </a:r>
            <a:br>
              <a:rPr lang="en-US" sz="3600"/>
            </a:br>
            <a:endParaRPr sz="3600"/>
          </a:p>
        </p:txBody>
      </p:sp>
      <p:sp>
        <p:nvSpPr>
          <p:cNvPr id="232" name="Google Shape;232;g22b09bb9b08_0_0"/>
          <p:cNvSpPr txBox="1"/>
          <p:nvPr/>
        </p:nvSpPr>
        <p:spPr>
          <a:xfrm>
            <a:off x="1311100" y="1121725"/>
            <a:ext cx="74127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Vents at unit entryway (through roof) will be inspected this summer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Not all units have this condition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Repair if needed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Roofs will be inspected this summer as well to evaluate condition and any potential repair.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Overall Building Maintenance Schedule/Program is being evaluated this year 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Siding Paint &amp; Repair Cycle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Full Paint Cycle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Concrete Repair/Replacement Cycle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Roofing Repair/Replacement Cycle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3600"/>
              <a:buFont typeface="Gill Sans"/>
              <a:buNone/>
            </a:pPr>
            <a:r>
              <a:rPr lang="en-US" sz="3600"/>
              <a:t>Building Maintenance and Painting</a:t>
            </a:r>
            <a:br>
              <a:rPr lang="en-US" sz="3600"/>
            </a:br>
            <a:r>
              <a:rPr lang="en-US" sz="2700"/>
              <a:t>Future Capital Expenditures</a:t>
            </a:r>
            <a:endParaRPr sz="3600"/>
          </a:p>
        </p:txBody>
      </p:sp>
      <p:pic>
        <p:nvPicPr>
          <p:cNvPr id="238" name="Google Shape;23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676400"/>
            <a:ext cx="6504997" cy="50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Fire Suppression</a:t>
            </a:r>
            <a:endParaRPr/>
          </a:p>
        </p:txBody>
      </p:sp>
      <p:sp>
        <p:nvSpPr>
          <p:cNvPr id="245" name="Google Shape;245;p20"/>
          <p:cNvSpPr txBox="1"/>
          <p:nvPr/>
        </p:nvSpPr>
        <p:spPr>
          <a:xfrm>
            <a:off x="1351425" y="1290925"/>
            <a:ext cx="75822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2022-2023 Accomplishments: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Thank you all for your patience and </a:t>
            </a: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accomodation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7.25 Buildings Completed (29 Units)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2023 Remaining Plan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FECI unforseen departure from project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In process of hiring new Fire Suppression Contractor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Expected to see pricing and availability by July 7, 2023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3.5 Units remain for fire sprinkler head replacement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7 Units </a:t>
            </a: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remain for attic pipe replacement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9 Riser room updates and inspections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Gill Sans"/>
              <a:buChar char="-"/>
            </a:pPr>
            <a:r>
              <a:rPr lang="en-US" sz="2300">
                <a:latin typeface="Gill Sans"/>
                <a:ea typeface="Gill Sans"/>
                <a:cs typeface="Gill Sans"/>
                <a:sym typeface="Gill Sans"/>
              </a:rPr>
              <a:t>Target Completion: Labor Day (OR SOONER)</a:t>
            </a:r>
            <a:endParaRPr sz="23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type="title"/>
          </p:nvPr>
        </p:nvSpPr>
        <p:spPr>
          <a:xfrm>
            <a:off x="1752600" y="76200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Gill Sans"/>
              <a:buNone/>
            </a:pPr>
            <a:r>
              <a:rPr b="1" lang="en-US" sz="4400"/>
              <a:t>Landscaping and Snow Removal</a:t>
            </a:r>
            <a:endParaRPr/>
          </a:p>
        </p:txBody>
      </p:sp>
      <p:sp>
        <p:nvSpPr>
          <p:cNvPr id="251" name="Google Shape;251;p23"/>
          <p:cNvSpPr txBox="1"/>
          <p:nvPr>
            <p:ph idx="1" type="body"/>
          </p:nvPr>
        </p:nvSpPr>
        <p:spPr>
          <a:xfrm>
            <a:off x="1219200" y="2743200"/>
            <a:ext cx="749808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Barrios Landscaping – Benito Barrios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Beautification Projects</a:t>
            </a:r>
            <a:endParaRPr/>
          </a:p>
          <a:p>
            <a:pPr indent="-173736" lvl="3" marL="10972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Mulching</a:t>
            </a:r>
            <a:endParaRPr/>
          </a:p>
          <a:p>
            <a:pPr indent="-173736" lvl="3" marL="10972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Tree trimming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Last season’s Snow Removal - discussion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Plans for Snow Removal</a:t>
            </a:r>
            <a:endParaRPr/>
          </a:p>
          <a:p>
            <a:pPr indent="-173736" lvl="3" marL="109728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Likely Barrios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Homeowners Input</a:t>
            </a:r>
            <a:endParaRPr/>
          </a:p>
        </p:txBody>
      </p:sp>
      <p:pic>
        <p:nvPicPr>
          <p:cNvPr descr="Forest scene with solid fill" id="252" name="Google Shape;2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1333500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nowflake with solid fill" id="253" name="Google Shape;25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50673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b="1" lang="en-US"/>
              <a:t>Community Garden</a:t>
            </a:r>
            <a:endParaRPr/>
          </a:p>
        </p:txBody>
      </p:sp>
      <p:pic>
        <p:nvPicPr>
          <p:cNvPr id="259" name="Google Shape;259;p2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2482" y="1424895"/>
            <a:ext cx="5239435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1752600" y="1828800"/>
            <a:ext cx="213360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Update on plans: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Committee members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Timeframes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Costs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Location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Obligations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Opportunity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Other subjects and interests</a:t>
            </a:r>
            <a:endParaRPr/>
          </a:p>
        </p:txBody>
      </p:sp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1435608" y="1447800"/>
            <a:ext cx="603199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71272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Char char="⚫"/>
            </a:pPr>
            <a:r>
              <a:rPr lang="en-US"/>
              <a:t>Other Subjects for discussion</a:t>
            </a:r>
            <a:endParaRPr/>
          </a:p>
          <a:p>
            <a:pPr indent="-224408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How do we want to do registration for the Annual Meeting</a:t>
            </a:r>
            <a:endParaRPr/>
          </a:p>
          <a:p>
            <a:pPr indent="-224408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What are the Proxy and Voting rules and guidelines</a:t>
            </a:r>
            <a:endParaRPr/>
          </a:p>
          <a:p>
            <a:pPr indent="-224408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Do we allow for Zoom attendance and Zoom-based voting (doing so now)</a:t>
            </a:r>
            <a:endParaRPr/>
          </a:p>
          <a:p>
            <a:pPr indent="-224408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/>
              <a:t>Do we need more Internet or Zoom – based communications / meetings</a:t>
            </a:r>
            <a:endParaRPr/>
          </a:p>
          <a:p>
            <a:pPr indent="-133096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271272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Char char="⚫"/>
            </a:pPr>
            <a:r>
              <a:rPr lang="en-US"/>
              <a:t>Other Subjects</a:t>
            </a:r>
            <a:endParaRPr/>
          </a:p>
          <a:p>
            <a:pPr indent="-224408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Tennis Court Parcel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/>
          <p:nvPr>
            <p:ph type="title"/>
          </p:nvPr>
        </p:nvSpPr>
        <p:spPr>
          <a:xfrm>
            <a:off x="1295400" y="259080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THANK YOU FOR COMING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Mission Statement</a:t>
            </a:r>
            <a:endParaRPr/>
          </a:p>
        </p:txBody>
      </p:sp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primary purpose of a Homeowners’ Association is to maintain and enhance property values and to preserve the character of the Community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The primary role of the Board of Directors is to represent and manage the affairs of the HOA for the benefit of all members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ctrTitle"/>
          </p:nvPr>
        </p:nvSpPr>
        <p:spPr>
          <a:xfrm>
            <a:off x="1371600" y="2057400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The HOA’s Board of Directors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Gill Sans"/>
              <a:buNone/>
            </a:pPr>
            <a:r>
              <a:rPr lang="en-US"/>
              <a:t>Board Composition and Initiatives</a:t>
            </a:r>
            <a:endParaRPr/>
          </a:p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All Members of the Community should be willing to serve on the Board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Board positions have been outlined and job descriptions posted on our website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Skill replacement is a critical, ongoing need</a:t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</a:pPr>
            <a:r>
              <a:rPr lang="en-US"/>
              <a:t>Board members are compensated for their service via a credit against dues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</a:pPr>
            <a:r>
              <a:rPr lang="en-US"/>
              <a:t>“Welcome” and a Thank you</a:t>
            </a:r>
            <a:endParaRPr/>
          </a:p>
        </p:txBody>
      </p:sp>
      <p:sp>
        <p:nvSpPr>
          <p:cNvPr id="135" name="Google Shape;135;p5"/>
          <p:cNvSpPr txBox="1"/>
          <p:nvPr>
            <p:ph idx="1" type="body"/>
          </p:nvPr>
        </p:nvSpPr>
        <p:spPr>
          <a:xfrm>
            <a:off x="5352288" y="161321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7744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/>
              <a:t>Actively seeking new Board members and desire to establish both tenure and rotation of Board members and positions</a:t>
            </a:r>
            <a:endParaRPr/>
          </a:p>
          <a:p>
            <a:pPr indent="0" lvl="0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US"/>
              <a:t>More on this in a minute!</a:t>
            </a:r>
            <a:endParaRPr/>
          </a:p>
          <a:p>
            <a:pPr indent="-853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 txBox="1"/>
          <p:nvPr>
            <p:ph idx="2" type="body"/>
          </p:nvPr>
        </p:nvSpPr>
        <p:spPr>
          <a:xfrm>
            <a:off x="1371600" y="1600200"/>
            <a:ext cx="41910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7744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◦"/>
            </a:pPr>
            <a:r>
              <a:rPr lang="en-US"/>
              <a:t>Current Board Members</a:t>
            </a:r>
            <a:endParaRPr/>
          </a:p>
          <a:p>
            <a:pPr indent="-228599" lvl="2" marL="88696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Paul Dorius - President</a:t>
            </a:r>
            <a:endParaRPr/>
          </a:p>
          <a:p>
            <a:pPr indent="-228599" lvl="2" marL="88696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Keiko Ito – Secretary /Communications</a:t>
            </a:r>
            <a:endParaRPr/>
          </a:p>
          <a:p>
            <a:pPr indent="-228599" lvl="2" marL="88696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Adam Noelck – Finance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3000"/>
              <a:buChar char="◦"/>
            </a:pPr>
            <a:r>
              <a:rPr lang="en-US" sz="3000"/>
              <a:t>Thank you</a:t>
            </a:r>
            <a:endParaRPr/>
          </a:p>
          <a:p>
            <a:pPr indent="-228599" lvl="2" marL="88696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Susanne Barnes – Grounds</a:t>
            </a:r>
            <a:endParaRPr/>
          </a:p>
          <a:p>
            <a:pPr indent="-228599" lvl="2" marL="88696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Steve Hicks – Buildings</a:t>
            </a:r>
            <a:endParaRPr/>
          </a:p>
          <a:p>
            <a:pPr indent="-228599" lvl="2" marL="88696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Jack Creed – Website</a:t>
            </a:r>
            <a:endParaRPr/>
          </a:p>
          <a:p>
            <a:pPr indent="-228599" lvl="2" marL="88696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Todd Landis – Snow removal</a:t>
            </a:r>
            <a:endParaRPr/>
          </a:p>
          <a:p>
            <a:pPr indent="-101599" lvl="2" marL="88696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2" marL="65836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1" marL="402336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01599" lvl="2" marL="88696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Gill Sans"/>
              <a:buNone/>
            </a:pPr>
            <a:r>
              <a:rPr lang="en-US"/>
              <a:t>2022-2023 Board Accomplishments</a:t>
            </a:r>
            <a:endParaRPr/>
          </a:p>
        </p:txBody>
      </p:sp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Survived the 2022-2023 Winter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Fire</a:t>
            </a:r>
            <a:r>
              <a:rPr lang="en-US"/>
              <a:t> Suppression Systems</a:t>
            </a:r>
            <a:endParaRPr/>
          </a:p>
          <a:p>
            <a:pPr indent="-18440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Most building systems have been updated with new and conforming Sprinkler heads</a:t>
            </a:r>
            <a:endParaRPr/>
          </a:p>
          <a:p>
            <a:pPr indent="-18440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100000"/>
              <a:buChar char="◦"/>
            </a:pPr>
            <a:r>
              <a:rPr lang="en-US"/>
              <a:t>Most attic piping has been replaced with new, per code materials</a:t>
            </a:r>
            <a:endParaRPr/>
          </a:p>
          <a:p>
            <a:pPr indent="-13995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ct val="64285"/>
              <a:buChar char="◦"/>
            </a:pPr>
            <a:r>
              <a:rPr lang="en-US"/>
              <a:t>Plan is in place to finish the rest and renew certifications with Summit County Fire Marshall and Gorgoza Water</a:t>
            </a:r>
            <a:endParaRPr/>
          </a:p>
          <a:p>
            <a:pPr indent="0" lvl="0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Website organized and consolidate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r>
              <a:rPr lang="en-US" sz="2750"/>
              <a:t>Simplified look and feel</a:t>
            </a:r>
            <a:endParaRPr sz="275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750"/>
              <a:t>	Eliminated redundancies and conflicts</a:t>
            </a:r>
            <a:endParaRPr sz="2750"/>
          </a:p>
          <a:p>
            <a:pPr indent="-12090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12090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1435608" y="762000"/>
            <a:ext cx="7498080" cy="944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Gill Sans"/>
              <a:buNone/>
            </a:pPr>
            <a:r>
              <a:rPr lang="en-US"/>
              <a:t>Discussion on Elections</a:t>
            </a:r>
            <a:br>
              <a:rPr lang="en-US"/>
            </a:b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37744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◦"/>
            </a:pPr>
            <a:r>
              <a:rPr lang="en-US"/>
              <a:t>There some CC&amp;R requirements.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◦"/>
            </a:pPr>
            <a:r>
              <a:rPr lang="en-US"/>
              <a:t>But…</a:t>
            </a:r>
            <a:endParaRPr/>
          </a:p>
          <a:p>
            <a:pPr indent="-292099" lvl="2" marL="88696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Do we need term limits?</a:t>
            </a:r>
            <a:endParaRPr/>
          </a:p>
          <a:p>
            <a:pPr indent="-292099" lvl="2" marL="886967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Do we want a minimum number of votes for someone to be on the Board?</a:t>
            </a:r>
            <a:endParaRPr/>
          </a:p>
          <a:p>
            <a:pPr indent="-292099" lvl="2" marL="886967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Do we allow mail-in, voice, or remote votes?</a:t>
            </a:r>
            <a:endParaRPr/>
          </a:p>
          <a:p>
            <a:pPr indent="-292099" lvl="2" marL="886967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If we cannot get new candidates, what do we do? Can we hold-over Board members or positions? (This is defacto right now)?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</a:pPr>
            <a:r>
              <a:rPr lang="en-US"/>
              <a:t> Etc.</a:t>
            </a:r>
            <a:endParaRPr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100000"/>
              <a:buFont typeface="Gill Sans"/>
              <a:buNone/>
            </a:pPr>
            <a:r>
              <a:rPr lang="en-US"/>
              <a:t>Candidates for our 2023-24 Board	</a:t>
            </a:r>
            <a:endParaRPr/>
          </a:p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en-US"/>
              <a:t>Current members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</a:pPr>
            <a:r>
              <a:rPr lang="en-US"/>
              <a:t>Paul Dorius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</a:pPr>
            <a:r>
              <a:rPr lang="en-US"/>
              <a:t>Keiko Ito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</a:pPr>
            <a:r>
              <a:rPr lang="en-US"/>
              <a:t>Adam Noelck</a:t>
            </a:r>
            <a:endParaRPr/>
          </a:p>
          <a:p>
            <a:pPr indent="0" lvl="1" marL="402336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1" marL="402336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None/>
            </a:pPr>
            <a:r>
              <a:rPr lang="en-US"/>
              <a:t>These members have expressed a willingness to continue for another year.</a:t>
            </a:r>
            <a:endParaRPr/>
          </a:p>
        </p:txBody>
      </p:sp>
      <p:sp>
        <p:nvSpPr>
          <p:cNvPr id="156" name="Google Shape;156;p6"/>
          <p:cNvSpPr txBox="1"/>
          <p:nvPr>
            <p:ph idx="2" type="body"/>
          </p:nvPr>
        </p:nvSpPr>
        <p:spPr>
          <a:xfrm>
            <a:off x="5093208" y="1524000"/>
            <a:ext cx="384048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346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en-US"/>
              <a:t>Prospective members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</a:pPr>
            <a:r>
              <a:rPr lang="en-US"/>
              <a:t>Tina Coombs</a:t>
            </a:r>
            <a:endParaRPr/>
          </a:p>
          <a:p>
            <a:pPr indent="-237744" lvl="1" marL="64008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</a:pPr>
            <a:r>
              <a:rPr lang="en-US"/>
              <a:t>Antonia Bishop</a:t>
            </a:r>
            <a:endParaRPr/>
          </a:p>
          <a:p>
            <a:pPr indent="0" lvl="1" marL="402336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300"/>
          </a:p>
          <a:p>
            <a:pPr indent="0" lvl="1" marL="402336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None/>
            </a:pPr>
            <a:r>
              <a:rPr lang="en-US" sz="2300"/>
              <a:t>These neighbors have expressed a willingness to join the Board. Additionally, both have attended a couple of Board meetings and participated as members.</a:t>
            </a:r>
            <a:endParaRPr sz="2300"/>
          </a:p>
        </p:txBody>
      </p:sp>
      <p:sp>
        <p:nvSpPr>
          <p:cNvPr id="157" name="Google Shape;157;p6"/>
          <p:cNvSpPr txBox="1"/>
          <p:nvPr/>
        </p:nvSpPr>
        <p:spPr>
          <a:xfrm>
            <a:off x="2535725" y="5873500"/>
            <a:ext cx="568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Gill Sans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And now, a Vote!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2020-12-15T19:29:05Z</dcterms:created>
  <dc:creator>Don Crim</dc:creator>
</cp:coreProperties>
</file>